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256" r:id="rId2"/>
    <p:sldId id="279" r:id="rId3"/>
    <p:sldId id="258" r:id="rId4"/>
    <p:sldId id="280" r:id="rId5"/>
    <p:sldId id="281" r:id="rId6"/>
    <p:sldId id="273" r:id="rId7"/>
    <p:sldId id="282" r:id="rId8"/>
    <p:sldId id="276" r:id="rId9"/>
    <p:sldId id="341" r:id="rId10"/>
    <p:sldId id="270" r:id="rId11"/>
    <p:sldId id="284" r:id="rId12"/>
    <p:sldId id="285" r:id="rId13"/>
    <p:sldId id="294" r:id="rId14"/>
    <p:sldId id="295" r:id="rId15"/>
    <p:sldId id="296" r:id="rId16"/>
    <p:sldId id="299" r:id="rId17"/>
    <p:sldId id="300" r:id="rId18"/>
    <p:sldId id="301" r:id="rId19"/>
    <p:sldId id="302" r:id="rId20"/>
    <p:sldId id="311" r:id="rId21"/>
    <p:sldId id="304" r:id="rId22"/>
    <p:sldId id="308" r:id="rId23"/>
    <p:sldId id="310" r:id="rId24"/>
    <p:sldId id="312" r:id="rId25"/>
    <p:sldId id="313" r:id="rId26"/>
    <p:sldId id="314" r:id="rId27"/>
    <p:sldId id="315" r:id="rId28"/>
    <p:sldId id="321" r:id="rId29"/>
    <p:sldId id="322" r:id="rId30"/>
    <p:sldId id="323" r:id="rId31"/>
    <p:sldId id="324" r:id="rId32"/>
    <p:sldId id="325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83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7AC4F7-68E9-4F5E-B54D-9E99A4C6714C}" v="82" dt="2024-08-22T16:36:57.2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6962" autoAdjust="0"/>
  </p:normalViewPr>
  <p:slideViewPr>
    <p:cSldViewPr snapToGrid="0">
      <p:cViewPr varScale="1">
        <p:scale>
          <a:sx n="70" d="100"/>
          <a:sy n="70" d="100"/>
        </p:scale>
        <p:origin x="115" y="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37C28A-A6EB-442E-98EF-73EDE40A813D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7AC0DE-BCDE-4A6A-A961-81D3CCAB03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319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E5FB7E-66EF-DD07-4414-70E05394EB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2CFFD0-30B1-E00A-BE6E-EF58A6A657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9B908F-495B-F79D-0E30-D1A50B4AB9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i.e. Traditional approach is spend weeks on requirements &amp; theory of requirements; then spend weeks on arch and arch theory.  We will take a more hands on approach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808771-FDFD-FF37-8992-DD6EA9994D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7AC0DE-BCDE-4A6A-A961-81D3CCAB03D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6484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about ‘How will people use the thing I am building.  If it’s not ‘driver/ passenger’, you would arrange seating differently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7AC0DE-BCDE-4A6A-A961-81D3CCAB03DB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7337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Software parallels</a:t>
            </a:r>
            <a:br>
              <a:rPr lang="en-US" dirty="0"/>
            </a:br>
            <a:r>
              <a:rPr lang="en-US" dirty="0"/>
              <a:t>matter: data models, module boundaries, protocols</a:t>
            </a:r>
            <a:br>
              <a:rPr lang="en-US" dirty="0"/>
            </a:br>
            <a:r>
              <a:rPr lang="en-US" dirty="0"/>
              <a:t>don't matter: UI color schemes, 3</a:t>
            </a:r>
            <a:r>
              <a:rPr lang="en-US" baseline="30000" dirty="0"/>
              <a:t>rd</a:t>
            </a:r>
            <a:r>
              <a:rPr lang="en-US" dirty="0"/>
              <a:t> party open source libraries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7AC0DE-BCDE-4A6A-A961-81D3CCAB03DB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9404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BC1FCD-C062-4080-9450-62EDAE7C55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8BAF7D-100A-8F0C-D427-6A90B6732C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3BA102-E488-97A1-3CAA-DE5C321CF1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room/ light example here…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A89565-39F4-E49F-D9CE-6A74AF07F5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7AC0DE-BCDE-4A6A-A961-81D3CCAB03D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2239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Watch out for hidden impacts of requirements that will disrupt your architecture assumptions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7AC0DE-BCDE-4A6A-A961-81D3CCAB03D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6329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C39D6D-7BD2-C832-9B9C-3A1C30D117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D8FC88-93BA-A4A2-F36B-539546D3D8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F6E4B7-DECC-B5B2-15A5-0BAF8BF7D5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Watch out for hidden impacts of requirements that will disrupt your architecture assumptions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9364FF-84CA-C3F7-2E97-1EAF5A4C87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7AC0DE-BCDE-4A6A-A961-81D3CCAB03D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3839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7AC0DE-BCDE-4A6A-A961-81D3CCAB03DB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172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qualities can be analyzed if we have an architecture? E.g., performance -&gt; layered architecture -&gt; latency -&gt; how to measure &amp; analyze?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7AC0DE-BCDE-4A6A-A961-81D3CCAB03DB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4602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The software architecture of a system is the set of structures needed to reason about the system.  These structures comprise software elements, relations among them and the properties of both.</a:t>
            </a:r>
          </a:p>
          <a:p>
            <a:endParaRPr lang="en-US" dirty="0"/>
          </a:p>
          <a:p>
            <a:pPr marL="171450" indent="-171450">
              <a:buFontTx/>
              <a:buChar char="-"/>
            </a:pPr>
            <a:r>
              <a:rPr lang="en-US" dirty="0"/>
              <a:t>Architecture is an abstraction – We select and focus on certain details in the system.  We do this to manage complexity</a:t>
            </a:r>
          </a:p>
          <a:p>
            <a:pPr marL="171450" indent="-171450">
              <a:buFontTx/>
              <a:buChar char="-"/>
            </a:pPr>
            <a:r>
              <a:rPr lang="en-US" dirty="0"/>
              <a:t>Architecture is a set of software structures:</a:t>
            </a:r>
          </a:p>
          <a:p>
            <a:pPr marL="628650" lvl="1" indent="-171450">
              <a:buFontTx/>
              <a:buChar char="-"/>
            </a:pPr>
            <a:r>
              <a:rPr lang="en-US" dirty="0"/>
              <a:t>Module Structures – the static design of the system</a:t>
            </a:r>
          </a:p>
          <a:p>
            <a:pPr marL="628650" lvl="1" indent="-171450">
              <a:buFontTx/>
              <a:buChar char="-"/>
            </a:pPr>
            <a:r>
              <a:rPr lang="en-US" dirty="0"/>
              <a:t>Component-and-Connector Structures – describe the dynamic aspects of the system</a:t>
            </a:r>
          </a:p>
          <a:p>
            <a:pPr marL="628650" lvl="1" indent="-171450">
              <a:buFontTx/>
              <a:buChar char="-"/>
            </a:pPr>
            <a:r>
              <a:rPr lang="en-US" dirty="0"/>
              <a:t>Allocation Structures – how the software maps into non-software entities, think about how a system is built.</a:t>
            </a:r>
          </a:p>
          <a:p>
            <a:pPr marL="171450" indent="-171450">
              <a:buFontTx/>
              <a:buChar char="-"/>
            </a:pPr>
            <a:r>
              <a:rPr lang="en-US" dirty="0"/>
              <a:t>Architecture is design, but not all design is architecture – many design decisions are unspecified by the architecture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9708C-5F99-4293-8210-45BE9887C1F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955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8455FB-F629-1F25-C52E-E322098A3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30EF5B-0D24-C49C-AB3F-E0FB0C2AED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BAAA42-2725-F442-3B84-138BD3461C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The software architecture of a system is the set of structures needed to reason about the system.  These structures comprise software elements, relations among them and the properties of both.</a:t>
            </a:r>
          </a:p>
          <a:p>
            <a:endParaRPr lang="en-US" dirty="0"/>
          </a:p>
          <a:p>
            <a:pPr marL="171450" indent="-171450">
              <a:buFontTx/>
              <a:buChar char="-"/>
            </a:pPr>
            <a:r>
              <a:rPr lang="en-US" dirty="0"/>
              <a:t>Architecture is an abstraction – We select and focus on certain details in the system.  We do this to manage complexity</a:t>
            </a:r>
          </a:p>
          <a:p>
            <a:pPr marL="171450" indent="-171450">
              <a:buFontTx/>
              <a:buChar char="-"/>
            </a:pPr>
            <a:r>
              <a:rPr lang="en-US" dirty="0"/>
              <a:t>Architecture is a set of software structures:</a:t>
            </a:r>
          </a:p>
          <a:p>
            <a:pPr marL="628650" lvl="1" indent="-171450">
              <a:buFontTx/>
              <a:buChar char="-"/>
            </a:pPr>
            <a:r>
              <a:rPr lang="en-US" dirty="0"/>
              <a:t>Module Structures – the static design of the system</a:t>
            </a:r>
          </a:p>
          <a:p>
            <a:pPr marL="628650" lvl="1" indent="-171450">
              <a:buFontTx/>
              <a:buChar char="-"/>
            </a:pPr>
            <a:r>
              <a:rPr lang="en-US" dirty="0"/>
              <a:t>Component-and-Connector Structures – describe the dynamic aspects of the system</a:t>
            </a:r>
          </a:p>
          <a:p>
            <a:pPr marL="628650" lvl="1" indent="-171450">
              <a:buFontTx/>
              <a:buChar char="-"/>
            </a:pPr>
            <a:r>
              <a:rPr lang="en-US" dirty="0"/>
              <a:t>Allocation Structures – how the software maps into non-software entities, think about how a system is built.</a:t>
            </a:r>
          </a:p>
          <a:p>
            <a:pPr marL="171450" indent="-171450">
              <a:buFontTx/>
              <a:buChar char="-"/>
            </a:pPr>
            <a:r>
              <a:rPr lang="en-US" dirty="0"/>
              <a:t>Architecture is design, but not all design is architecture – many design decisions are unspecified by the architecture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9703A8-27EC-7D6B-F278-8CFD107D8A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9708C-5F99-4293-8210-45BE9887C1F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708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AD9563-8988-BCD7-AA24-851354EBCA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A51863-3371-E0E1-2BA8-35E1FF45FC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AF8E87-3844-F3EA-6940-12FEF139A9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The software architecture of a system is the set of structures needed to reason about the system.  These structures comprise software elements, relations among them and the properties of both.</a:t>
            </a:r>
          </a:p>
          <a:p>
            <a:endParaRPr lang="en-US" dirty="0"/>
          </a:p>
          <a:p>
            <a:pPr marL="171450" indent="-171450">
              <a:buFontTx/>
              <a:buChar char="-"/>
            </a:pPr>
            <a:r>
              <a:rPr lang="en-US" dirty="0"/>
              <a:t>Architecture is an abstraction – We select and focus on certain details in the system.  We do this to manage complexity</a:t>
            </a:r>
          </a:p>
          <a:p>
            <a:pPr marL="171450" indent="-171450">
              <a:buFontTx/>
              <a:buChar char="-"/>
            </a:pPr>
            <a:r>
              <a:rPr lang="en-US" dirty="0"/>
              <a:t>Architecture is a set of software structures:</a:t>
            </a:r>
          </a:p>
          <a:p>
            <a:pPr marL="628650" lvl="1" indent="-171450">
              <a:buFontTx/>
              <a:buChar char="-"/>
            </a:pPr>
            <a:r>
              <a:rPr lang="en-US" dirty="0"/>
              <a:t>Module Structures – the static design of the system</a:t>
            </a:r>
          </a:p>
          <a:p>
            <a:pPr marL="628650" lvl="1" indent="-171450">
              <a:buFontTx/>
              <a:buChar char="-"/>
            </a:pPr>
            <a:r>
              <a:rPr lang="en-US" dirty="0"/>
              <a:t>Component-and-Connector Structures – describe the dynamic aspects of the system</a:t>
            </a:r>
          </a:p>
          <a:p>
            <a:pPr marL="628650" lvl="1" indent="-171450">
              <a:buFontTx/>
              <a:buChar char="-"/>
            </a:pPr>
            <a:r>
              <a:rPr lang="en-US" dirty="0"/>
              <a:t>Allocation Structures – how the software maps into non-software entities, think about how a system is built.</a:t>
            </a:r>
          </a:p>
          <a:p>
            <a:pPr marL="171450" indent="-171450">
              <a:buFontTx/>
              <a:buChar char="-"/>
            </a:pPr>
            <a:r>
              <a:rPr lang="en-US" dirty="0"/>
              <a:t>Architecture is design, but not all design is architecture – many design decisions are unspecified by the architecture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18389D-647B-DE36-EF7A-62A56BC085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9708C-5F99-4293-8210-45BE9887C1F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9600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There is a chain here -&gt; software is needed to achieve an end goal -&gt; requirements specify and clarify that end goal -&gt; an architecture provides the blueprint to get from the requirements to the goal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9708C-5F99-4293-8210-45BE9887C1F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4846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D3A735-CC54-7610-08B6-524D174815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00455C-4D0F-3606-D4A8-6D39BA9733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9CDE33-0DDB-5985-59EC-5D0F2B37AE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There is a chain here -&gt; software is needed to achieve an end goal -&gt; requirements specify and clarify that end goal -&gt; an architecture provides the blueprint to get from the requirements to the goal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57D0CF-2530-E0C3-95AD-7F44B1E5DC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9708C-5F99-4293-8210-45BE9887C1F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2188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7AC0DE-BCDE-4A6A-A961-81D3CCAB03D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501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7AC0DE-BCDE-4A6A-A961-81D3CCAB03D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4621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Pick up here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7AC0DE-BCDE-4A6A-A961-81D3CCAB03D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567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82520-079D-4567-A3F3-262507A3A580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212A2-4015-46A4-9BED-8768A4085E4D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6106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82520-079D-4567-A3F3-262507A3A580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212A2-4015-46A4-9BED-8768A4085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785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82520-079D-4567-A3F3-262507A3A580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212A2-4015-46A4-9BED-8768A4085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186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82520-079D-4567-A3F3-262507A3A580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212A2-4015-46A4-9BED-8768A4085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837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82520-079D-4567-A3F3-262507A3A580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212A2-4015-46A4-9BED-8768A4085E4D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6484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82520-079D-4567-A3F3-262507A3A580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212A2-4015-46A4-9BED-8768A4085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442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82520-079D-4567-A3F3-262507A3A580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212A2-4015-46A4-9BED-8768A4085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109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82520-079D-4567-A3F3-262507A3A580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212A2-4015-46A4-9BED-8768A4085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418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82520-079D-4567-A3F3-262507A3A580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212A2-4015-46A4-9BED-8768A4085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682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7A082520-079D-4567-A3F3-262507A3A580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AE212A2-4015-46A4-9BED-8768A4085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579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82520-079D-4567-A3F3-262507A3A580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212A2-4015-46A4-9BED-8768A4085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897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A082520-079D-4567-A3F3-262507A3A580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2AE212A2-4015-46A4-9BED-8768A4085E4D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5873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housedesigners.com/plan/mill-creek-farm-7844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nfovista.com/blog/the-importance-of-software-architecture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nfovista.com/blog/the-importance-of-software-architecture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nfovista.com/blog/the-importance-of-software-architecture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hyperlink" Target="https://www.granstudio.com/grammer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John_Gall_(author)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D73CEC-ED5D-4BDF-BAF3-B8102AAA4D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Systems Architecture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B8BAD9-DDF9-49B2-B384-949532EE08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858094"/>
          </a:xfrm>
        </p:spPr>
        <p:txBody>
          <a:bodyPr>
            <a:normAutofit/>
          </a:bodyPr>
          <a:lstStyle/>
          <a:p>
            <a:r>
              <a:rPr lang="en-US" dirty="0"/>
              <a:t>A practical approach</a:t>
            </a:r>
          </a:p>
          <a:p>
            <a:endParaRPr lang="en-US" dirty="0"/>
          </a:p>
          <a:p>
            <a:r>
              <a:rPr lang="en-US" dirty="0"/>
              <a:t>SWEN-440</a:t>
            </a:r>
            <a:br>
              <a:rPr lang="en-US" dirty="0"/>
            </a:br>
            <a:r>
              <a:rPr lang="en-US" dirty="0"/>
              <a:t>System Requirements and Architecture Engineering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58862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8B2AA11-C586-9171-63F4-08C383AF7B90}"/>
              </a:ext>
            </a:extLst>
          </p:cNvPr>
          <p:cNvSpPr txBox="1"/>
          <p:nvPr/>
        </p:nvSpPr>
        <p:spPr>
          <a:xfrm>
            <a:off x="1584664" y="1904260"/>
            <a:ext cx="857582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The software architecture of a system is the set of structures needed to reason about the system.  These structures comprise software elements, relations among them and the properties of both.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6D6723-E293-FA1B-F279-7A4BEA86A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Software Architecture?</a:t>
            </a:r>
          </a:p>
        </p:txBody>
      </p:sp>
    </p:spTree>
    <p:extLst>
      <p:ext uri="{BB962C8B-B14F-4D97-AF65-F5344CB8AC3E}">
        <p14:creationId xmlns:p14="http://schemas.microsoft.com/office/powerpoint/2010/main" val="4032375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6DA7E1-76C5-A7A7-E542-45EC6975BA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F217B-9AD7-91A5-FD07-0DCC61E10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Software Architecture?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58744CF-1BDE-54DB-D90A-11F9BF372276}"/>
              </a:ext>
            </a:extLst>
          </p:cNvPr>
          <p:cNvSpPr txBox="1">
            <a:spLocks/>
          </p:cNvSpPr>
          <p:nvPr/>
        </p:nvSpPr>
        <p:spPr>
          <a:xfrm>
            <a:off x="1097280" y="1845733"/>
            <a:ext cx="10058400" cy="4439563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100" dirty="0"/>
              <a:t>Simpler: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100" dirty="0"/>
              <a:t>Components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900" dirty="0"/>
              <a:t>services, modules, components, …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100" dirty="0"/>
              <a:t>Relationships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900" dirty="0"/>
              <a:t>data flows, dependencies, interfaces, …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100" dirty="0"/>
              <a:t>Properties that matter are situational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600" dirty="0"/>
              <a:t>Performance? Connector latency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600" dirty="0"/>
              <a:t>Security? Encryption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600" dirty="0"/>
              <a:t>Availability? Retry mechanisms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100" dirty="0"/>
              <a:t> More complex than it looks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100" dirty="0"/>
              <a:t>Multiple levels of abstraction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100" dirty="0"/>
              <a:t>Focus on one important aspect at a time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100" dirty="0"/>
              <a:t>Jump between aspects</a:t>
            </a:r>
            <a:endParaRPr lang="en-US" dirty="0"/>
          </a:p>
          <a:p>
            <a:pPr marL="384048" lvl="2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518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30A909-D584-136A-72C3-386E7CE593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F58E88-00AF-6D50-064B-127D7B42C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Software Architecture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7B87C-0DA1-06B3-C311-B6FCCB43F5ED}"/>
              </a:ext>
            </a:extLst>
          </p:cNvPr>
          <p:cNvSpPr txBox="1">
            <a:spLocks/>
          </p:cNvSpPr>
          <p:nvPr/>
        </p:nvSpPr>
        <p:spPr>
          <a:xfrm>
            <a:off x="1097280" y="1845733"/>
            <a:ext cx="10058400" cy="4439563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1168" lvl="1" indent="0">
              <a:buNone/>
            </a:pPr>
            <a:r>
              <a:rPr lang="en-US" dirty="0"/>
              <a:t>Software structure types</a:t>
            </a:r>
          </a:p>
          <a:p>
            <a:pPr lvl="1"/>
            <a:r>
              <a:rPr lang="en-US" dirty="0"/>
              <a:t>Module structures</a:t>
            </a:r>
          </a:p>
          <a:p>
            <a:pPr lvl="2"/>
            <a:r>
              <a:rPr lang="en-US" dirty="0"/>
              <a:t>How the system is organized (modules or layers)</a:t>
            </a:r>
          </a:p>
          <a:p>
            <a:pPr lvl="2"/>
            <a:r>
              <a:rPr lang="en-US" dirty="0"/>
              <a:t>Static design</a:t>
            </a:r>
          </a:p>
          <a:p>
            <a:pPr lvl="2"/>
            <a:r>
              <a:rPr lang="en-US" dirty="0"/>
              <a:t>Examples</a:t>
            </a:r>
          </a:p>
          <a:p>
            <a:pPr lvl="3"/>
            <a:r>
              <a:rPr lang="en-US" dirty="0"/>
              <a:t>UI layer, business logic layer, data access layer</a:t>
            </a:r>
          </a:p>
          <a:p>
            <a:pPr lvl="3"/>
            <a:r>
              <a:rPr lang="en-US" dirty="0"/>
              <a:t>Auth service, transaction service, message server, …</a:t>
            </a:r>
          </a:p>
          <a:p>
            <a:pPr lvl="1"/>
            <a:r>
              <a:rPr lang="en-US" dirty="0"/>
              <a:t>Component-and-Connector structures</a:t>
            </a:r>
          </a:p>
          <a:p>
            <a:pPr lvl="2"/>
            <a:r>
              <a:rPr lang="en-US" dirty="0"/>
              <a:t>How the component interact</a:t>
            </a:r>
          </a:p>
          <a:p>
            <a:pPr lvl="2"/>
            <a:r>
              <a:rPr lang="en-US" dirty="0"/>
              <a:t>Dynamic behavior</a:t>
            </a:r>
          </a:p>
          <a:p>
            <a:pPr lvl="2"/>
            <a:r>
              <a:rPr lang="en-US" dirty="0"/>
              <a:t>Examples</a:t>
            </a:r>
          </a:p>
          <a:p>
            <a:pPr lvl="3"/>
            <a:r>
              <a:rPr lang="en-US" dirty="0"/>
              <a:t>Execution flow diagrams, data flow diagrams</a:t>
            </a:r>
          </a:p>
          <a:p>
            <a:pPr lvl="4"/>
            <a:r>
              <a:rPr lang="en-US" dirty="0"/>
              <a:t>Requests hits a reverse proxy, API gateway, web server, microservices, database</a:t>
            </a:r>
          </a:p>
          <a:p>
            <a:pPr lvl="1"/>
            <a:r>
              <a:rPr lang="en-US" dirty="0"/>
              <a:t>Allocation structures</a:t>
            </a:r>
          </a:p>
          <a:p>
            <a:pPr lvl="2"/>
            <a:r>
              <a:rPr lang="en-US" dirty="0"/>
              <a:t>Map software components to non-software entities</a:t>
            </a:r>
          </a:p>
          <a:p>
            <a:pPr lvl="2"/>
            <a:r>
              <a:rPr lang="en-US" dirty="0"/>
              <a:t>Examples</a:t>
            </a:r>
          </a:p>
          <a:p>
            <a:pPr lvl="3"/>
            <a:r>
              <a:rPr lang="en-US" dirty="0"/>
              <a:t>On which server which service will be running</a:t>
            </a:r>
          </a:p>
          <a:p>
            <a:pPr lvl="3"/>
            <a:r>
              <a:rPr lang="en-US" dirty="0"/>
              <a:t>On which cloud service which service will be running (e.g., EC2, EKS, Lambda functions)</a:t>
            </a:r>
          </a:p>
        </p:txBody>
      </p:sp>
      <p:pic>
        <p:nvPicPr>
          <p:cNvPr id="4" name="Picture 3" descr="A diagram of a login flow">
            <a:extLst>
              <a:ext uri="{FF2B5EF4-FFF2-40B4-BE49-F238E27FC236}">
                <a16:creationId xmlns:a16="http://schemas.microsoft.com/office/drawing/2014/main" id="{BAABE065-76CC-9CE9-E5FB-3337596674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4964" y="1845733"/>
            <a:ext cx="4145931" cy="3031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463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E0267D-E802-1E6D-72D2-EEDCB0F64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Business goals VS software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18F01-8D32-F272-18B2-2A0495567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352935"/>
          </a:xfrm>
        </p:spPr>
        <p:txBody>
          <a:bodyPr>
            <a:normAutofit lnSpcReduction="10000"/>
          </a:bodyPr>
          <a:lstStyle/>
          <a:p>
            <a:pPr lvl="1"/>
            <a:r>
              <a:rPr lang="en-US" dirty="0"/>
              <a:t>Ride-sharing app</a:t>
            </a:r>
          </a:p>
          <a:p>
            <a:pPr lvl="3"/>
            <a:r>
              <a:rPr lang="en-US" sz="1800" dirty="0"/>
              <a:t>business / end goal – grow market share by reducing wait time</a:t>
            </a:r>
          </a:p>
          <a:p>
            <a:pPr lvl="4"/>
            <a:r>
              <a:rPr lang="en-US" sz="1800" dirty="0"/>
              <a:t>The business defines this; the architect cannot.</a:t>
            </a:r>
          </a:p>
          <a:p>
            <a:pPr lvl="3"/>
            <a:r>
              <a:rPr lang="en-US" sz="1800" dirty="0"/>
              <a:t>software goal – implement real-time location tracking &amp; smart matching</a:t>
            </a:r>
          </a:p>
          <a:p>
            <a:pPr lvl="4"/>
            <a:r>
              <a:rPr lang="en-US" sz="1800" dirty="0"/>
              <a:t>The architect defines this in response to the business goal.</a:t>
            </a:r>
          </a:p>
          <a:p>
            <a:pPr lvl="1"/>
            <a:r>
              <a:rPr lang="en-US" dirty="0"/>
              <a:t>Architecture turns requirements into a system design</a:t>
            </a:r>
          </a:p>
          <a:p>
            <a:pPr lvl="2"/>
            <a:r>
              <a:rPr lang="en-US" sz="1800" dirty="0"/>
              <a:t>It’s not a blueprint – it’s a set of decisions about structure, components, and how they interact</a:t>
            </a:r>
          </a:p>
          <a:p>
            <a:pPr lvl="2"/>
            <a:r>
              <a:rPr lang="en-US" sz="1800" dirty="0"/>
              <a:t>For the ride-sharing app, architecture decisions include:</a:t>
            </a:r>
          </a:p>
          <a:p>
            <a:pPr lvl="3"/>
            <a:r>
              <a:rPr lang="en-US" sz="1800" dirty="0"/>
              <a:t>Style: event-driven backend for real-time processing</a:t>
            </a:r>
          </a:p>
          <a:p>
            <a:pPr lvl="3"/>
            <a:r>
              <a:rPr lang="en-US" sz="1800" dirty="0"/>
              <a:t>Technology: websockets for client updates</a:t>
            </a:r>
          </a:p>
          <a:p>
            <a:pPr lvl="3"/>
            <a:r>
              <a:rPr lang="en-US" sz="1800" dirty="0"/>
              <a:t>Components: geospatial indexing for matching</a:t>
            </a:r>
          </a:p>
          <a:p>
            <a:pPr lvl="3"/>
            <a:r>
              <a:rPr lang="en-US" sz="1800" dirty="0"/>
              <a:t>Infrastructure: CDN for static resources</a:t>
            </a:r>
          </a:p>
          <a:p>
            <a:pPr lvl="2"/>
            <a:r>
              <a:rPr lang="en-US" sz="1800" dirty="0"/>
              <a:t>These decisions are driven by quality attributes (covered soon) – e.g., latency drives the event-driven + websockets choice</a:t>
            </a:r>
          </a:p>
        </p:txBody>
      </p:sp>
    </p:spTree>
    <p:extLst>
      <p:ext uri="{BB962C8B-B14F-4D97-AF65-F5344CB8AC3E}">
        <p14:creationId xmlns:p14="http://schemas.microsoft.com/office/powerpoint/2010/main" val="709612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FF181E-25D1-41FE-8480-9C8D9194B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Architecture of a house</a:t>
            </a:r>
          </a:p>
        </p:txBody>
      </p:sp>
      <p:pic>
        <p:nvPicPr>
          <p:cNvPr id="1026" name="Picture 2" descr="1st Floor Plan">
            <a:extLst>
              <a:ext uri="{FF2B5EF4-FFF2-40B4-BE49-F238E27FC236}">
                <a16:creationId xmlns:a16="http://schemas.microsoft.com/office/drawing/2014/main" id="{809A87AB-63F2-4926-806E-BCB1D8039E1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540" y="2378513"/>
            <a:ext cx="4619378" cy="3079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1C255E5-573B-4E26-BCAB-6999DD306E63}"/>
              </a:ext>
            </a:extLst>
          </p:cNvPr>
          <p:cNvSpPr/>
          <p:nvPr/>
        </p:nvSpPr>
        <p:spPr>
          <a:xfrm>
            <a:off x="92424" y="6391776"/>
            <a:ext cx="3883742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dirty="0">
                <a:hlinkClick r:id="rId3"/>
              </a:rPr>
              <a:t>https://www.thehousedesigners.com/plan/mill-creek-farm-7844/</a:t>
            </a:r>
            <a:endParaRPr lang="en-US" sz="105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9789246-25B2-4799-8CA1-751E6A99EFFF}"/>
              </a:ext>
            </a:extLst>
          </p:cNvPr>
          <p:cNvSpPr/>
          <p:nvPr/>
        </p:nvSpPr>
        <p:spPr>
          <a:xfrm>
            <a:off x="5380918" y="1992071"/>
            <a:ext cx="6428014" cy="39547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Consider building a house:</a:t>
            </a:r>
          </a:p>
          <a:p>
            <a:pPr>
              <a:lnSpc>
                <a:spcPct val="107000"/>
              </a:lnSpc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architect decides things like:</a:t>
            </a: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Foundation structure</a:t>
            </a: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Framework (rooms, doors)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Wiring, plumbing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Then builders follow the instructions provided by architect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does the architect know what to tell the builders?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They ask the client (Requirements!)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Software is similar – but easier to change than a physical building:</a:t>
            </a: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Architecture evolves as the system is built and as needs change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“Done” isn’t a moment – architecture keeps getting refined</a:t>
            </a:r>
          </a:p>
        </p:txBody>
      </p:sp>
    </p:spTree>
    <p:extLst>
      <p:ext uri="{BB962C8B-B14F-4D97-AF65-F5344CB8AC3E}">
        <p14:creationId xmlns:p14="http://schemas.microsoft.com/office/powerpoint/2010/main" val="19436559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842D20-EF22-CA01-8954-2AAFBC904E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F4F4F-2F71-9B5A-C547-B435AC15C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Observations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56E124-64A6-1812-C310-4ADE65FF3B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131554"/>
          </a:xfrm>
        </p:spPr>
        <p:txBody>
          <a:bodyPr>
            <a:normAutofit/>
          </a:bodyPr>
          <a:lstStyle/>
          <a:p>
            <a:pPr lvl="1"/>
            <a:r>
              <a:rPr lang="en-US" sz="2000" dirty="0"/>
              <a:t>Every software system has an architecture</a:t>
            </a:r>
          </a:p>
          <a:p>
            <a:pPr lvl="2"/>
            <a:r>
              <a:rPr lang="en-US" sz="1800" dirty="0"/>
              <a:t>Either planned – aligned with goals</a:t>
            </a:r>
          </a:p>
          <a:p>
            <a:pPr lvl="2"/>
            <a:r>
              <a:rPr lang="en-US" sz="1800" dirty="0"/>
              <a:t>Or unplanned – accidental, accumulated</a:t>
            </a:r>
          </a:p>
          <a:p>
            <a:pPr lvl="2"/>
            <a:r>
              <a:rPr lang="en-US" sz="1800" dirty="0"/>
              <a:t>Unplanned architectures tend to be worse, but not always</a:t>
            </a:r>
          </a:p>
          <a:p>
            <a:pPr lvl="2"/>
            <a:r>
              <a:rPr lang="en-US" sz="1800" dirty="0"/>
              <a:t>Startup pattern: ad-hoc first, redesign at scale</a:t>
            </a:r>
          </a:p>
          <a:p>
            <a:pPr lvl="3"/>
            <a:r>
              <a:rPr lang="en-US" sz="1800" dirty="0"/>
              <a:t>Sometimes intentional: ship fast =&gt; get funding =&gt; redo it right</a:t>
            </a:r>
          </a:p>
          <a:p>
            <a:pPr lvl="1"/>
            <a:endParaRPr lang="en-US" sz="2000" dirty="0"/>
          </a:p>
          <a:p>
            <a:pPr lvl="1"/>
            <a:r>
              <a:rPr lang="en-US" sz="2000" dirty="0"/>
              <a:t>Architecture decisions affect users and the world</a:t>
            </a:r>
          </a:p>
          <a:p>
            <a:pPr lvl="2"/>
            <a:r>
              <a:rPr lang="en-US" sz="1800" dirty="0"/>
              <a:t>UX – what the system feels like</a:t>
            </a:r>
          </a:p>
          <a:p>
            <a:pPr lvl="2"/>
            <a:r>
              <a:rPr lang="en-US" sz="1800" dirty="0"/>
              <a:t>Privacy &amp; security – what the system protects</a:t>
            </a:r>
          </a:p>
          <a:p>
            <a:pPr lvl="2"/>
            <a:r>
              <a:rPr lang="en-US" sz="1800" dirty="0"/>
              <a:t>Cost &amp; sustainability – infra spend, carbon footprint</a:t>
            </a:r>
          </a:p>
          <a:p>
            <a:pPr lvl="2"/>
            <a:r>
              <a:rPr lang="en-US" sz="1800" dirty="0"/>
              <a:t>Compliance – what regulations the system can satisfy</a:t>
            </a:r>
          </a:p>
        </p:txBody>
      </p:sp>
    </p:spTree>
    <p:extLst>
      <p:ext uri="{BB962C8B-B14F-4D97-AF65-F5344CB8AC3E}">
        <p14:creationId xmlns:p14="http://schemas.microsoft.com/office/powerpoint/2010/main" val="529658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9AF7E-57E1-0F0F-2A5B-565315BC4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Architecture is an Abstraction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5F6737-5D49-4E21-180F-8762493AAE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684042" cy="4522410"/>
          </a:xfrm>
        </p:spPr>
        <p:txBody>
          <a:bodyPr>
            <a:normAutofit fontScale="85000" lnSpcReduction="20000"/>
          </a:bodyPr>
          <a:lstStyle/>
          <a:p>
            <a:pPr lvl="1"/>
            <a:r>
              <a:rPr lang="en-US" sz="2000" dirty="0"/>
              <a:t>Abstraction simplifies the view</a:t>
            </a:r>
          </a:p>
          <a:p>
            <a:pPr lvl="2"/>
            <a:r>
              <a:rPr lang="en-US" sz="1800" dirty="0"/>
              <a:t>Selects what matters, suppresses the rest</a:t>
            </a:r>
          </a:p>
          <a:p>
            <a:pPr lvl="2"/>
            <a:r>
              <a:rPr lang="en-US" sz="1800" dirty="0"/>
              <a:t>You can’t reason about a system if you have to think about every detail at once</a:t>
            </a:r>
          </a:p>
          <a:p>
            <a:pPr lvl="1"/>
            <a:endParaRPr lang="en-US" sz="2000" dirty="0"/>
          </a:p>
          <a:p>
            <a:pPr lvl="1"/>
            <a:r>
              <a:rPr lang="en-US" sz="2000" dirty="0"/>
              <a:t>Architecture exposes what’s public, hides what’s internal</a:t>
            </a:r>
          </a:p>
          <a:p>
            <a:pPr lvl="2"/>
            <a:r>
              <a:rPr lang="en-US" sz="1800" dirty="0"/>
              <a:t>APIs, public classes – the contract with the outside world</a:t>
            </a:r>
          </a:p>
          <a:p>
            <a:pPr lvl="2"/>
            <a:r>
              <a:rPr lang="en-US" sz="1800" dirty="0"/>
              <a:t>Internals (private state, implementation) – free to change</a:t>
            </a:r>
          </a:p>
          <a:p>
            <a:pPr lvl="2"/>
            <a:r>
              <a:rPr lang="en-US" sz="1800" dirty="0"/>
              <a:t>Each component can itself be decomposed – abstraction is recursive</a:t>
            </a:r>
          </a:p>
          <a:p>
            <a:pPr lvl="1"/>
            <a:endParaRPr lang="en-US" sz="2000" dirty="0"/>
          </a:p>
          <a:p>
            <a:pPr lvl="1"/>
            <a:r>
              <a:rPr lang="en-US" sz="2000" dirty="0"/>
              <a:t>Good abstractions read like metaphors</a:t>
            </a:r>
          </a:p>
          <a:p>
            <a:pPr lvl="2"/>
            <a:r>
              <a:rPr lang="en-US" sz="1800" dirty="0"/>
              <a:t>Desktop metaphor – files in folders, a trash can to discard them</a:t>
            </a:r>
          </a:p>
          <a:p>
            <a:pPr lvl="2"/>
            <a:r>
              <a:rPr lang="en-US" sz="1800" dirty="0"/>
              <a:t>The screen pretends to be a desk; users get it instantly without a manual</a:t>
            </a:r>
          </a:p>
          <a:p>
            <a:pPr lvl="1"/>
            <a:endParaRPr lang="en-US" sz="2000" dirty="0"/>
          </a:p>
          <a:p>
            <a:pPr lvl="1"/>
            <a:r>
              <a:rPr lang="en-US" sz="2000" dirty="0"/>
              <a:t>Abstractions stack – each layer hides the one below</a:t>
            </a:r>
          </a:p>
          <a:p>
            <a:pPr lvl="2"/>
            <a:r>
              <a:rPr lang="en-US" sz="1800" dirty="0"/>
              <a:t>Drag &amp; drop in Finder / Explorer</a:t>
            </a:r>
          </a:p>
          <a:p>
            <a:pPr lvl="3"/>
            <a:r>
              <a:rPr lang="en-US" sz="1800" dirty="0"/>
              <a:t>Shell: mv source target</a:t>
            </a:r>
          </a:p>
          <a:p>
            <a:pPr lvl="4"/>
            <a:r>
              <a:rPr lang="en-US" sz="1800" dirty="0"/>
              <a:t>Filesystem (files and directories)</a:t>
            </a:r>
          </a:p>
          <a:p>
            <a:pPr lvl="5"/>
            <a:r>
              <a:rPr lang="en-US" sz="1800" dirty="0"/>
              <a:t>Hard drive (sectors on a platter)</a:t>
            </a:r>
          </a:p>
        </p:txBody>
      </p:sp>
    </p:spTree>
    <p:extLst>
      <p:ext uri="{BB962C8B-B14F-4D97-AF65-F5344CB8AC3E}">
        <p14:creationId xmlns:p14="http://schemas.microsoft.com/office/powerpoint/2010/main" val="2748744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0BB77FE-FF59-6F1C-85B5-188DF2D4DF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Xerox GlobalView (</a:t>
            </a:r>
            <a:r>
              <a:rPr lang="en-US" dirty="0" err="1"/>
              <a:t>ViewPoint</a:t>
            </a:r>
            <a:r>
              <a:rPr lang="en-US" dirty="0"/>
              <a:t>) - 1988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80F988-8526-8630-4635-D46721493C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91201" y="1845734"/>
            <a:ext cx="5364479" cy="4402665"/>
          </a:xfrm>
        </p:spPr>
        <p:txBody>
          <a:bodyPr>
            <a:normAutofit/>
          </a:bodyPr>
          <a:lstStyle/>
          <a:p>
            <a:r>
              <a:rPr lang="en-US" dirty="0"/>
              <a:t>You’ve never used this desktop – but you recognize it instantly</a:t>
            </a:r>
          </a:p>
          <a:p>
            <a:pPr lvl="1"/>
            <a:r>
              <a:rPr lang="en-US" dirty="0"/>
              <a:t>Files, folders, a clock, a calculator – the metaphor still works</a:t>
            </a:r>
          </a:p>
          <a:p>
            <a:pPr lvl="1"/>
            <a:r>
              <a:rPr lang="en-US" dirty="0"/>
              <a:t>The hidden details (hardware, OS, code) are completely different now</a:t>
            </a:r>
          </a:p>
          <a:p>
            <a:pPr lvl="1"/>
            <a:r>
              <a:rPr lang="en-US" dirty="0"/>
              <a:t>Architecture metaphors work the same way</a:t>
            </a:r>
          </a:p>
          <a:p>
            <a:pPr marL="201168" indent="0">
              <a:buNone/>
            </a:pPr>
            <a:r>
              <a:rPr lang="en-US" dirty="0"/>
              <a:t>Patterns are software architecture’s metaphors:</a:t>
            </a:r>
          </a:p>
          <a:p>
            <a:pPr lvl="1"/>
            <a:r>
              <a:rPr lang="en-US" dirty="0"/>
              <a:t>Pipe &amp; Filter</a:t>
            </a:r>
          </a:p>
          <a:p>
            <a:pPr lvl="1"/>
            <a:r>
              <a:rPr lang="en-US" dirty="0"/>
              <a:t>Blackboard</a:t>
            </a:r>
          </a:p>
          <a:p>
            <a:pPr lvl="1"/>
            <a:r>
              <a:rPr lang="en-US" dirty="0"/>
              <a:t>…and more (we’ll see them later)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ACD6791-8F3A-A219-3D6C-D4871F19FE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79" y="1845734"/>
            <a:ext cx="4312772" cy="4312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094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The Benefit of Good Architecture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9D58595-64DF-24B6-A4E8-4063374ABA36}"/>
              </a:ext>
            </a:extLst>
          </p:cNvPr>
          <p:cNvGrpSpPr/>
          <p:nvPr/>
        </p:nvGrpSpPr>
        <p:grpSpPr>
          <a:xfrm>
            <a:off x="2225675" y="2855075"/>
            <a:ext cx="7848600" cy="914400"/>
            <a:chOff x="2057400" y="2819400"/>
            <a:chExt cx="7848600" cy="914400"/>
          </a:xfrm>
        </p:grpSpPr>
        <p:sp>
          <p:nvSpPr>
            <p:cNvPr id="15364" name="Rectangle 3"/>
            <p:cNvSpPr>
              <a:spLocks noChangeArrowheads="1"/>
            </p:cNvSpPr>
            <p:nvPr/>
          </p:nvSpPr>
          <p:spPr bwMode="auto">
            <a:xfrm>
              <a:off x="2057400" y="2819400"/>
              <a:ext cx="1828800" cy="914400"/>
            </a:xfrm>
            <a:prstGeom prst="rect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82296" rIns="82296"/>
            <a:lstStyle>
              <a:lvl1pPr defTabSz="841375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 defTabSz="841375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 defTabSz="841375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 defTabSz="841375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 defTabSz="841375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defTabSz="841375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defTabSz="841375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defTabSz="841375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defTabSz="841375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5365" name="Rectangle 6"/>
            <p:cNvSpPr>
              <a:spLocks noChangeArrowheads="1"/>
            </p:cNvSpPr>
            <p:nvPr/>
          </p:nvSpPr>
          <p:spPr bwMode="auto">
            <a:xfrm>
              <a:off x="4343400" y="2819400"/>
              <a:ext cx="1524000" cy="914400"/>
            </a:xfrm>
            <a:prstGeom prst="rect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82296" rIns="82296"/>
            <a:lstStyle>
              <a:lvl1pPr defTabSz="841375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 defTabSz="841375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 defTabSz="841375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 defTabSz="841375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 defTabSz="841375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defTabSz="841375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defTabSz="841375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defTabSz="841375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defTabSz="841375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5366" name="Rectangle 7"/>
            <p:cNvSpPr>
              <a:spLocks noChangeArrowheads="1"/>
            </p:cNvSpPr>
            <p:nvPr/>
          </p:nvSpPr>
          <p:spPr bwMode="auto">
            <a:xfrm>
              <a:off x="6400800" y="2819400"/>
              <a:ext cx="1447800" cy="914400"/>
            </a:xfrm>
            <a:prstGeom prst="rect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82296" rIns="82296"/>
            <a:lstStyle>
              <a:lvl1pPr defTabSz="841375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 defTabSz="841375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 defTabSz="841375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 defTabSz="841375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 defTabSz="841375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defTabSz="841375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defTabSz="841375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defTabSz="841375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defTabSz="841375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5367" name="Rectangle 8"/>
            <p:cNvSpPr>
              <a:spLocks noChangeArrowheads="1"/>
            </p:cNvSpPr>
            <p:nvPr/>
          </p:nvSpPr>
          <p:spPr bwMode="auto">
            <a:xfrm>
              <a:off x="8458200" y="2819400"/>
              <a:ext cx="1447800" cy="914400"/>
            </a:xfrm>
            <a:prstGeom prst="rect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82296" rIns="82296"/>
            <a:lstStyle>
              <a:lvl1pPr defTabSz="841375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 defTabSz="841375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 defTabSz="841375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 defTabSz="841375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 defTabSz="841375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defTabSz="841375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defTabSz="841375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defTabSz="841375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defTabSz="841375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5369" name="TextBox 10"/>
            <p:cNvSpPr txBox="1">
              <a:spLocks noChangeArrowheads="1"/>
            </p:cNvSpPr>
            <p:nvPr/>
          </p:nvSpPr>
          <p:spPr bwMode="auto">
            <a:xfrm>
              <a:off x="2057401" y="3091934"/>
              <a:ext cx="18288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dirty="0">
                  <a:solidFill>
                    <a:schemeClr val="tx1"/>
                  </a:solidFill>
                  <a:latin typeface="Arial" panose="020B0604020202020204" pitchFamily="34" charset="0"/>
                </a:rPr>
                <a:t>Requirements</a:t>
              </a:r>
            </a:p>
          </p:txBody>
        </p:sp>
        <p:sp>
          <p:nvSpPr>
            <p:cNvPr id="15370" name="TextBox 11"/>
            <p:cNvSpPr txBox="1">
              <a:spLocks noChangeArrowheads="1"/>
            </p:cNvSpPr>
            <p:nvPr/>
          </p:nvSpPr>
          <p:spPr bwMode="auto">
            <a:xfrm>
              <a:off x="6400799" y="3091934"/>
              <a:ext cx="144780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dirty="0">
                  <a:solidFill>
                    <a:schemeClr val="tx1"/>
                  </a:solidFill>
                  <a:latin typeface="Arial" panose="020B0604020202020204" pitchFamily="34" charset="0"/>
                </a:rPr>
                <a:t>Design</a:t>
              </a:r>
            </a:p>
          </p:txBody>
        </p:sp>
        <p:sp>
          <p:nvSpPr>
            <p:cNvPr id="15371" name="TextBox 12"/>
            <p:cNvSpPr txBox="1">
              <a:spLocks noChangeArrowheads="1"/>
            </p:cNvSpPr>
            <p:nvPr/>
          </p:nvSpPr>
          <p:spPr bwMode="auto">
            <a:xfrm>
              <a:off x="4343399" y="3091934"/>
              <a:ext cx="152399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dirty="0">
                  <a:solidFill>
                    <a:schemeClr val="tx1"/>
                  </a:solidFill>
                  <a:latin typeface="Arial" panose="020B0604020202020204" pitchFamily="34" charset="0"/>
                </a:rPr>
                <a:t>Architecture</a:t>
              </a:r>
            </a:p>
          </p:txBody>
        </p:sp>
        <p:sp>
          <p:nvSpPr>
            <p:cNvPr id="15372" name="TextBox 13"/>
            <p:cNvSpPr txBox="1">
              <a:spLocks noChangeArrowheads="1"/>
            </p:cNvSpPr>
            <p:nvPr/>
          </p:nvSpPr>
          <p:spPr bwMode="auto">
            <a:xfrm>
              <a:off x="8458199" y="3091934"/>
              <a:ext cx="144780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dirty="0">
                  <a:solidFill>
                    <a:schemeClr val="tx1"/>
                  </a:solidFill>
                  <a:latin typeface="Arial" panose="020B0604020202020204" pitchFamily="34" charset="0"/>
                </a:rPr>
                <a:t>Code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B49943B0-6AE5-A436-F879-E47852C906D1}"/>
              </a:ext>
            </a:extLst>
          </p:cNvPr>
          <p:cNvGrpSpPr/>
          <p:nvPr/>
        </p:nvGrpSpPr>
        <p:grpSpPr>
          <a:xfrm>
            <a:off x="2628900" y="1905000"/>
            <a:ext cx="7042150" cy="676276"/>
            <a:chOff x="3200400" y="1905000"/>
            <a:chExt cx="7042150" cy="676276"/>
          </a:xfrm>
        </p:grpSpPr>
        <p:sp>
          <p:nvSpPr>
            <p:cNvPr id="15368" name="TextBox 9"/>
            <p:cNvSpPr txBox="1">
              <a:spLocks noChangeArrowheads="1"/>
            </p:cNvSpPr>
            <p:nvPr/>
          </p:nvSpPr>
          <p:spPr bwMode="auto">
            <a:xfrm>
              <a:off x="7620000" y="2057401"/>
              <a:ext cx="2622550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800" b="1" dirty="0">
                  <a:solidFill>
                    <a:srgbClr val="00B050"/>
                  </a:solidFill>
                  <a:latin typeface="Arial" panose="020B0604020202020204" pitchFamily="34" charset="0"/>
                </a:rPr>
                <a:t>Value of reuse</a:t>
              </a:r>
            </a:p>
          </p:txBody>
        </p:sp>
        <p:cxnSp>
          <p:nvCxnSpPr>
            <p:cNvPr id="15373" name="Straight Arrow Connector 15"/>
            <p:cNvCxnSpPr>
              <a:cxnSpLocks noChangeShapeType="1"/>
            </p:cNvCxnSpPr>
            <p:nvPr/>
          </p:nvCxnSpPr>
          <p:spPr bwMode="auto">
            <a:xfrm flipH="1">
              <a:off x="3200400" y="2362200"/>
              <a:ext cx="4191000" cy="0"/>
            </a:xfrm>
            <a:prstGeom prst="straightConnector1">
              <a:avLst/>
            </a:prstGeom>
            <a:noFill/>
            <a:ln w="57150" algn="ctr">
              <a:solidFill>
                <a:srgbClr val="00B05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5375" name="TextBox 17"/>
            <p:cNvSpPr txBox="1">
              <a:spLocks noChangeArrowheads="1"/>
            </p:cNvSpPr>
            <p:nvPr/>
          </p:nvSpPr>
          <p:spPr bwMode="auto">
            <a:xfrm>
              <a:off x="4648200" y="1905000"/>
              <a:ext cx="106952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dirty="0">
                  <a:solidFill>
                    <a:schemeClr val="tx1"/>
                  </a:solidFill>
                  <a:latin typeface="Arial" panose="020B0604020202020204" pitchFamily="34" charset="0"/>
                </a:rPr>
                <a:t>Increase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23C895D5-386D-D708-EE5E-157CEAF7F2A8}"/>
              </a:ext>
            </a:extLst>
          </p:cNvPr>
          <p:cNvGrpSpPr/>
          <p:nvPr/>
        </p:nvGrpSpPr>
        <p:grpSpPr>
          <a:xfrm>
            <a:off x="2454275" y="4043274"/>
            <a:ext cx="7391400" cy="674131"/>
            <a:chOff x="2057401" y="4191001"/>
            <a:chExt cx="7391400" cy="674131"/>
          </a:xfrm>
        </p:grpSpPr>
        <p:sp>
          <p:nvSpPr>
            <p:cNvPr id="15374" name="TextBox 16"/>
            <p:cNvSpPr txBox="1">
              <a:spLocks noChangeArrowheads="1"/>
            </p:cNvSpPr>
            <p:nvPr/>
          </p:nvSpPr>
          <p:spPr bwMode="auto">
            <a:xfrm>
              <a:off x="2057401" y="4191001"/>
              <a:ext cx="2784475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800" b="1" dirty="0">
                  <a:solidFill>
                    <a:srgbClr val="C00000"/>
                  </a:solidFill>
                  <a:latin typeface="Arial" panose="020B0604020202020204" pitchFamily="34" charset="0"/>
                </a:rPr>
                <a:t>Cost of defects</a:t>
              </a:r>
            </a:p>
          </p:txBody>
        </p:sp>
        <p:cxnSp>
          <p:nvCxnSpPr>
            <p:cNvPr id="15376" name="Straight Arrow Connector 19"/>
            <p:cNvCxnSpPr>
              <a:cxnSpLocks noChangeShapeType="1"/>
              <a:stCxn id="15374" idx="3"/>
            </p:cNvCxnSpPr>
            <p:nvPr/>
          </p:nvCxnSpPr>
          <p:spPr bwMode="auto">
            <a:xfrm flipV="1">
              <a:off x="4841876" y="4419600"/>
              <a:ext cx="4606925" cy="33338"/>
            </a:xfrm>
            <a:prstGeom prst="straightConnector1">
              <a:avLst/>
            </a:prstGeom>
            <a:noFill/>
            <a:ln w="57150" algn="ctr">
              <a:solidFill>
                <a:srgbClr val="C0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5377" name="TextBox 20"/>
            <p:cNvSpPr txBox="1">
              <a:spLocks noChangeArrowheads="1"/>
            </p:cNvSpPr>
            <p:nvPr/>
          </p:nvSpPr>
          <p:spPr bwMode="auto">
            <a:xfrm>
              <a:off x="6477000" y="4495800"/>
              <a:ext cx="106952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dirty="0">
                  <a:solidFill>
                    <a:schemeClr val="tx1"/>
                  </a:solidFill>
                  <a:latin typeface="Arial" panose="020B0604020202020204" pitchFamily="34" charset="0"/>
                </a:rPr>
                <a:t>Increase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8E6E818-B26F-4A32-0195-CDE72361230D}"/>
              </a:ext>
            </a:extLst>
          </p:cNvPr>
          <p:cNvSpPr txBox="1"/>
          <p:nvPr/>
        </p:nvSpPr>
        <p:spPr>
          <a:xfrm>
            <a:off x="1584385" y="5026880"/>
            <a:ext cx="799616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Good architecture isn’t just about convenience or scalability – it’s also about cost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later you fix a defect, the more it costs → architecture saves in the long run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earlier you identify shared elements, the cheaper the system becomes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Example: 4 shared message services in production, a 5</a:t>
            </a:r>
            <a:r>
              <a:rPr lang="en-US" baseline="30000" dirty="0"/>
              <a:t>th</a:t>
            </a:r>
            <a:r>
              <a:rPr lang="en-US" dirty="0"/>
              <a:t> in progress</a:t>
            </a:r>
          </a:p>
        </p:txBody>
      </p:sp>
    </p:spTree>
    <p:extLst>
      <p:ext uri="{BB962C8B-B14F-4D97-AF65-F5344CB8AC3E}">
        <p14:creationId xmlns:p14="http://schemas.microsoft.com/office/powerpoint/2010/main" val="2543927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What Makes a “Good” Architecture?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>
                <a:solidFill>
                  <a:schemeClr val="accent1"/>
                </a:solidFill>
              </a:rPr>
              <a:t>Product (Structural) Guidelines</a:t>
            </a:r>
          </a:p>
          <a:p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Well-defined functional modules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Information hiding – components don’t expose internals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Separation of concerns – one component, one responsibility; avoid entanglement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Well documented functionality – the contract is explicit; changes don't break others</a:t>
            </a:r>
          </a:p>
          <a:p>
            <a:pPr>
              <a:lnSpc>
                <a:spcPct val="80000"/>
              </a:lnSpc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Encapsulation enables change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Modify a module without breaking the rest</a:t>
            </a:r>
          </a:p>
          <a:p>
            <a:pPr>
              <a:lnSpc>
                <a:spcPct val="80000"/>
              </a:lnSpc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Modularity enables independent teams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Teams work in parallel; no one is blocked</a:t>
            </a:r>
          </a:p>
        </p:txBody>
      </p:sp>
      <p:sp>
        <p:nvSpPr>
          <p:cNvPr id="2" name="Arrow: Left 1">
            <a:extLst>
              <a:ext uri="{FF2B5EF4-FFF2-40B4-BE49-F238E27FC236}">
                <a16:creationId xmlns:a16="http://schemas.microsoft.com/office/drawing/2014/main" id="{D7A14F88-231B-4E42-97FE-E8BCBBD4365C}"/>
              </a:ext>
            </a:extLst>
          </p:cNvPr>
          <p:cNvSpPr/>
          <p:nvPr/>
        </p:nvSpPr>
        <p:spPr>
          <a:xfrm>
            <a:off x="4544786" y="3731513"/>
            <a:ext cx="1305426" cy="27672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1A1A1A"/>
                </a:solidFill>
              </a:rPr>
              <a:t>Technical</a:t>
            </a:r>
          </a:p>
        </p:txBody>
      </p:sp>
      <p:sp>
        <p:nvSpPr>
          <p:cNvPr id="5" name="Arrow: Left 4">
            <a:extLst>
              <a:ext uri="{FF2B5EF4-FFF2-40B4-BE49-F238E27FC236}">
                <a16:creationId xmlns:a16="http://schemas.microsoft.com/office/drawing/2014/main" id="{6E312DE3-E9D9-4B72-B4C1-6A6E953CFA6B}"/>
              </a:ext>
            </a:extLst>
          </p:cNvPr>
          <p:cNvSpPr/>
          <p:nvPr/>
        </p:nvSpPr>
        <p:spPr>
          <a:xfrm>
            <a:off x="5551712" y="4485476"/>
            <a:ext cx="1305426" cy="27672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1A1A1A"/>
                </a:solidFill>
              </a:rPr>
              <a:t>Process</a:t>
            </a:r>
          </a:p>
        </p:txBody>
      </p:sp>
    </p:spTree>
    <p:extLst>
      <p:ext uri="{BB962C8B-B14F-4D97-AF65-F5344CB8AC3E}">
        <p14:creationId xmlns:p14="http://schemas.microsoft.com/office/powerpoint/2010/main" val="1119374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F33FB9-331A-37FB-F89C-38826573FB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34264-2CED-E90E-F48A-B9008865A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Approach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5AF301-ECC8-CF5E-3AEF-3F9A357791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348589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Weave architecture &amp; requirements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Start with architecture &amp; architectural concepts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Requirements (relating to what learnt on architecture)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Goals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/>
              <a:t>Connect requirements and architecture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/>
              <a:t>More real-world approach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800" dirty="0"/>
              <a:t>Start architecting during requirements discussion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800" dirty="0"/>
              <a:t>Ask for requirement clarifications based on architecting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/>
              <a:t>Understanding of system components / layers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800" dirty="0"/>
              <a:t>Critically important for successful system design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/>
              <a:t>Hands-on activities on architecture shaping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/>
              <a:t>Plenty of writing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800" dirty="0"/>
              <a:t>Reflects architecture shaping process &amp; communications</a:t>
            </a:r>
          </a:p>
        </p:txBody>
      </p:sp>
    </p:spTree>
    <p:extLst>
      <p:ext uri="{BB962C8B-B14F-4D97-AF65-F5344CB8AC3E}">
        <p14:creationId xmlns:p14="http://schemas.microsoft.com/office/powerpoint/2010/main" val="14259169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5341E1-7111-9AC3-2741-20A463485A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054097B4-9556-FC2D-8A91-CBE68519F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What Makes a “Good” Architecture?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5A01F7-2AAC-8E3F-0116-E5BED993B5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2951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i="1" dirty="0">
                <a:solidFill>
                  <a:schemeClr val="accent1"/>
                </a:solidFill>
              </a:rPr>
              <a:t>Quality &amp; Constraint Guidelines</a:t>
            </a:r>
          </a:p>
          <a:p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Quality attributes – match the tactic to the attribute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Use standard architectural patterns and tactics for each quality attribute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/>
              <a:t>Scalability → load balancing, stateless services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/>
              <a:t>Security → zero-trust network, encryption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/>
              <a:t>Maintainability → coding conventions, layered architecture</a:t>
            </a:r>
          </a:p>
          <a:p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Vendor lock-in – favor open standards where practical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Risks of locking in: licensing changes, cost increases, end of support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Prefer open standards with multiple implementations – but it’s not always practical</a:t>
            </a:r>
          </a:p>
        </p:txBody>
      </p:sp>
    </p:spTree>
    <p:extLst>
      <p:ext uri="{BB962C8B-B14F-4D97-AF65-F5344CB8AC3E}">
        <p14:creationId xmlns:p14="http://schemas.microsoft.com/office/powerpoint/2010/main" val="3893811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What Makes a “Good” Architecture?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i="1" dirty="0">
                <a:solidFill>
                  <a:schemeClr val="accent1"/>
                </a:solidFill>
              </a:rPr>
              <a:t>Design (Process) Guidelines</a:t>
            </a:r>
          </a:p>
          <a:p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Build to change, not to last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Modularity, loose coupling, clear interfaces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Example:</a:t>
            </a:r>
            <a:r>
              <a:rPr lang="en-US" sz="1800" dirty="0"/>
              <a:t> payment processing – plugin modules for new providers (strategy pattern)</a:t>
            </a:r>
          </a:p>
          <a:p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Understand the users and the domain before designing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Designing a ride-sharing app? Learn how drivers, dispatchers, riders interact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Designing an accounting system? Go talk to accountants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593C465-41E7-496A-8451-30F448E7A774}"/>
              </a:ext>
            </a:extLst>
          </p:cNvPr>
          <p:cNvSpPr/>
          <p:nvPr/>
        </p:nvSpPr>
        <p:spPr>
          <a:xfrm>
            <a:off x="694157" y="6114506"/>
            <a:ext cx="6096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dirty="0">
                <a:hlinkClick r:id="rId2"/>
              </a:rPr>
              <a:t>https://www.infovista.com/blog/the-importance-of-software-architecture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451383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3E487A-495B-5BC3-167A-B8FB7A895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5FEFF0DA-4CB6-E3E2-9BAA-B1A42A9BB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What Makes a “Good” Architecture?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19424C-6387-1522-9A3C-FB710CC3F3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268772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Decompose into layers and components – identify the key interfaces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Separate “ride booking” from “payments” – other applications may need payment processing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Abstraction enables Lego-brick thinking: assemble systems from reusable parts</a:t>
            </a:r>
          </a:p>
          <a:p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Design incrementally – don’t try to get it all right upfront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Requirements will change and become clearer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Technical limitations will emerge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Start with a monolith; extract microservices when scale demands it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/>
              <a:t>Fewer moving parts = faster iteration while requirements are still shifting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/>
              <a:t>Service boundaries reveal themselves as the system grows – premature splitting locks in the wrong ones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5D2F5A4-B48F-902E-CF7F-07E7D6A21884}"/>
              </a:ext>
            </a:extLst>
          </p:cNvPr>
          <p:cNvSpPr/>
          <p:nvPr/>
        </p:nvSpPr>
        <p:spPr>
          <a:xfrm>
            <a:off x="694157" y="6114506"/>
            <a:ext cx="6096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dirty="0">
                <a:hlinkClick r:id="rId2"/>
              </a:rPr>
              <a:t>https://www.infovista.com/blog/the-importance-of-software-architecture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157091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B812B-49D4-5C34-2DBB-5C34EA61A8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BEA5CF4B-718C-21DC-1A6A-FCDF7B1C07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What Makes a “Good” Architecture?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BA7AC8-D64C-5619-6038-D66D1B9BBF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4"/>
            <a:ext cx="10234749" cy="40233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i="1" dirty="0">
                <a:solidFill>
                  <a:schemeClr val="accent1"/>
                </a:solidFill>
              </a:rPr>
              <a:t>Discipline (Long-Term) Guidelines</a:t>
            </a:r>
          </a:p>
          <a:p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Document your decisions – not just what, but why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Reasons, alternatives considered, factors that drove the choice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Future architects won’t need to re-evaluate everything from scratch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Helps engineers understand context</a:t>
            </a:r>
          </a:p>
          <a:p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Invest in architecture – enough upfront, not everything upfront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Spend upfront effort where it’s hardest to change later – data models, module boundaries, core protocols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Make it flexible / maintainable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Skimping here makes everything downstream more expensive</a:t>
            </a:r>
          </a:p>
          <a:p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Retrospect – get better with every project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What worked? What would you do differently next time?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Your past projects are your best source of architectural intuition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49103BB-9ED7-B540-8DA0-860C53ED505F}"/>
              </a:ext>
            </a:extLst>
          </p:cNvPr>
          <p:cNvSpPr/>
          <p:nvPr/>
        </p:nvSpPr>
        <p:spPr>
          <a:xfrm>
            <a:off x="694157" y="6114506"/>
            <a:ext cx="6096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dirty="0">
                <a:hlinkClick r:id="rId2"/>
              </a:rPr>
              <a:t>https://www.infovista.com/blog/the-importance-of-software-architecture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773512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C9770-4684-F06A-C0CC-59AB8F4D1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Architecture is about Behavior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860263-D5CB-EDCF-FDEF-13C80C423A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3818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Structure is only half the picture – the other half is </a:t>
            </a:r>
            <a:r>
              <a:rPr lang="en-US" b="1" dirty="0"/>
              <a:t>how the system behaves</a:t>
            </a:r>
          </a:p>
          <a:p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Who interacts with the system, and how?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Drivers, riders, dispatchers, support – each has different flows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Push notifications, server APIs, background jobs – not all behavior is user-initiated</a:t>
            </a:r>
          </a:p>
          <a:p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What does the system do for each request?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Use cases and their implementations – the happy path</a:t>
            </a:r>
          </a:p>
          <a:p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What happens when things go wrong?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For example, </a:t>
            </a:r>
            <a:r>
              <a:rPr lang="en-US" sz="1800" dirty="0"/>
              <a:t>payment gateway is down → retry 3× (exponential backoff) → mark “pending payment” → notify support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Happy paths are easy. Unhappy paths are where the real complexity lives.</a:t>
            </a:r>
          </a:p>
          <a:p>
            <a:pPr marL="0" indent="0">
              <a:buNone/>
            </a:pPr>
            <a:r>
              <a:rPr lang="en-US" dirty="0"/>
              <a:t>Understanding, capturing, documenting and carrying these behaviors through to implementation is </a:t>
            </a:r>
            <a:r>
              <a:rPr lang="en-US" b="1" dirty="0"/>
              <a:t>Software Architecture.</a:t>
            </a:r>
          </a:p>
        </p:txBody>
      </p:sp>
    </p:spTree>
    <p:extLst>
      <p:ext uri="{BB962C8B-B14F-4D97-AF65-F5344CB8AC3E}">
        <p14:creationId xmlns:p14="http://schemas.microsoft.com/office/powerpoint/2010/main" val="3050767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F190A7-0454-52D8-E694-E8C504037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 Car – Understanding Behavior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774A068-44A7-3DC7-5D50-A80C63B7CB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73539" y="1791811"/>
            <a:ext cx="5174787" cy="291081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DA586AF-5EEF-969B-9FA9-B8CA3F683AFC}"/>
              </a:ext>
            </a:extLst>
          </p:cNvPr>
          <p:cNvSpPr txBox="1"/>
          <p:nvPr/>
        </p:nvSpPr>
        <p:spPr>
          <a:xfrm>
            <a:off x="259545" y="6532569"/>
            <a:ext cx="406888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hlinkClick r:id="rId4"/>
              </a:rPr>
              <a:t>https://www.granstudio.com/grammer</a:t>
            </a:r>
            <a:endParaRPr lang="en-US" sz="9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3F3651-05CD-0949-43C4-05E5D4DE31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8643" y="3342796"/>
            <a:ext cx="5239816" cy="294739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E934342-CA16-054F-7E82-8ABFC869CEEF}"/>
              </a:ext>
            </a:extLst>
          </p:cNvPr>
          <p:cNvSpPr txBox="1"/>
          <p:nvPr/>
        </p:nvSpPr>
        <p:spPr>
          <a:xfrm>
            <a:off x="6515101" y="1791811"/>
            <a:ext cx="5436748" cy="1415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Design depends on required behavior / functionality</a:t>
            </a:r>
          </a:p>
          <a:p>
            <a:br>
              <a:rPr lang="en-US" sz="1400" b="1" dirty="0"/>
            </a:br>
            <a:r>
              <a:rPr lang="en-US" sz="1400" b="1" dirty="0"/>
              <a:t>Same vehicle, different behavior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1400" dirty="0"/>
              <a:t>Lounge mode: passengers face each other – no driver controls visible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1400" dirty="0"/>
              <a:t>Entertainment mode: central holographic display, seats swivel inward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1400" i="1" dirty="0"/>
              <a:t>The architecture has to support both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4E934342-CA16-054F-7E82-8ABFC869CEEF}"/>
              </a:ext>
            </a:extLst>
          </p:cNvPr>
          <p:cNvSpPr txBox="1"/>
          <p:nvPr/>
        </p:nvSpPr>
        <p:spPr>
          <a:xfrm>
            <a:off x="1097280" y="4994723"/>
            <a:ext cx="5449569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effectLst/>
              </a:rPr>
              <a:t>Designing an autonomous car interior for endless possibilities</a:t>
            </a:r>
          </a:p>
          <a:p>
            <a:endParaRPr lang="en-US" sz="1400" b="1" dirty="0">
              <a:effectLst/>
            </a:endParaRPr>
          </a:p>
          <a:p>
            <a:r>
              <a:rPr lang="en-US" sz="1400" dirty="0">
                <a:effectLst/>
              </a:rPr>
              <a:t>For </a:t>
            </a:r>
            <a:r>
              <a:rPr lang="en-US" sz="1400" dirty="0" err="1">
                <a:effectLst/>
              </a:rPr>
              <a:t>Grammer</a:t>
            </a:r>
            <a:r>
              <a:rPr lang="en-US" sz="1400" dirty="0">
                <a:effectLst/>
              </a:rPr>
              <a:t> AG, a leading interior component supplier, we defined a vision on how semi-autonomous car interiors might look for the next generation of cars with Level 4 Autonomy.</a:t>
            </a:r>
          </a:p>
        </p:txBody>
      </p:sp>
    </p:spTree>
    <p:extLst>
      <p:ext uri="{BB962C8B-B14F-4D97-AF65-F5344CB8AC3E}">
        <p14:creationId xmlns:p14="http://schemas.microsoft.com/office/powerpoint/2010/main" val="14239078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1B60B-228F-4DF4-82A5-2C4B00911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Type of Requirements Matter to Architecture?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335C12-6BB5-46E9-94B4-2E3C9D2C7C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38039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Does the architect need every detail?</a:t>
            </a:r>
            <a:r>
              <a:rPr lang="en-US" dirty="0"/>
              <a:t> No – only what affects the architecture.</a:t>
            </a:r>
          </a:p>
          <a:p>
            <a:pPr marL="0" indent="0">
              <a:buNone/>
            </a:pPr>
            <a:r>
              <a:rPr lang="en-US" dirty="0"/>
              <a:t>Consider the house analogy:</a:t>
            </a:r>
          </a:p>
          <a:p>
            <a:pPr marL="292608" lvl="1" indent="0">
              <a:buNone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Things that matter (architectural):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Physical: # of stories, # of rooms, open-space layout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Site: orientation to sun, geography, climate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Constraints: local building codes, ordinances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Systems: heating type, plumbing layout</a:t>
            </a:r>
          </a:p>
          <a:p>
            <a:pPr marL="292608" lvl="1" indent="0">
              <a:buNone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Things that don’t: </a:t>
            </a:r>
            <a:r>
              <a:rPr lang="en-US" dirty="0"/>
              <a:t>paint color, trim, kitchen appliances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Cosmetic &amp; interchangeable – easy to change later</a:t>
            </a:r>
          </a:p>
          <a:p>
            <a:pPr marL="0" indent="0">
              <a:buNone/>
            </a:pPr>
            <a:r>
              <a:rPr lang="en-US" i="1" dirty="0"/>
              <a:t>Same idea in software: focus on what shapes the system; leave skinnable details for later.</a:t>
            </a:r>
          </a:p>
        </p:txBody>
      </p:sp>
    </p:spTree>
    <p:extLst>
      <p:ext uri="{BB962C8B-B14F-4D97-AF65-F5344CB8AC3E}">
        <p14:creationId xmlns:p14="http://schemas.microsoft.com/office/powerpoint/2010/main" val="379044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DC8FA3-3443-C781-079A-37B88AFD3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DCB8F1-5B4D-ABE7-EEA7-BE1E90837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type of requirements matter to Architecture?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83907-39D0-9C6C-91AE-98BB44419A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304809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Ask yourself: Self, does this requirement…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b="1" u="sng" dirty="0"/>
              <a:t>S</a:t>
            </a:r>
            <a:r>
              <a:rPr lang="en-US" sz="1800" dirty="0"/>
              <a:t>hape structural decisions? (e.g., a reporting module vs. a real-time pipeline)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b="1" u="sng" dirty="0"/>
              <a:t>A</a:t>
            </a:r>
            <a:r>
              <a:rPr lang="en-US" sz="1800" dirty="0"/>
              <a:t>ffect system behavior? (e.g., the authentication flow matters; a report’s background color doesn’t)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b="1" u="sng" dirty="0"/>
              <a:t>R</a:t>
            </a:r>
            <a:r>
              <a:rPr lang="en-US" sz="1800" dirty="0"/>
              <a:t>estrict possible technologies? (e.g., Android app → no Swift)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b="1" u="sng" dirty="0"/>
              <a:t>C</a:t>
            </a:r>
            <a:r>
              <a:rPr lang="en-US" sz="1800" dirty="0"/>
              <a:t>ome with a legal or compliance obligation? (e.g., GDPR, HIPAA)</a:t>
            </a:r>
          </a:p>
          <a:p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Three kinds of requirements that usually matter: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b="1" dirty="0"/>
              <a:t>User</a:t>
            </a:r>
            <a:r>
              <a:rPr lang="en-US" sz="1800" dirty="0"/>
              <a:t> → “users must be able to reset their password”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b="1" dirty="0"/>
              <a:t>Workflow</a:t>
            </a:r>
            <a:r>
              <a:rPr lang="en-US" sz="1800" dirty="0"/>
              <a:t> → “new orders are routed to the dispatch mailbox”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b="1" dirty="0"/>
              <a:t>Environment &amp; Constraints </a:t>
            </a:r>
            <a:r>
              <a:rPr lang="en-US" sz="1800" dirty="0"/>
              <a:t>→ “must run on Windows and Linux”</a:t>
            </a:r>
          </a:p>
          <a:p>
            <a:pPr marL="0" indent="0">
              <a:buNone/>
            </a:pPr>
            <a:r>
              <a:rPr lang="en-US" i="1" dirty="0"/>
              <a:t>… but not every detail. No, I still don’t care about button color.</a:t>
            </a:r>
          </a:p>
        </p:txBody>
      </p:sp>
    </p:spTree>
    <p:extLst>
      <p:ext uri="{BB962C8B-B14F-4D97-AF65-F5344CB8AC3E}">
        <p14:creationId xmlns:p14="http://schemas.microsoft.com/office/powerpoint/2010/main" val="1865748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6AF9F-8058-4236-AD0C-9E215F82B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162B3B-1391-4F9A-8FD7-1E7B1C96A2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352935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ASR = Architecturally Significant Requirement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A requirement that drives a structural, behavioral, technological, or compliance decision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The previous slide’s </a:t>
            </a:r>
            <a:r>
              <a:rPr lang="en-US" sz="1800" b="1" dirty="0"/>
              <a:t>SARC</a:t>
            </a:r>
            <a:r>
              <a:rPr lang="en-US" sz="1800" dirty="0"/>
              <a:t> questions are one useful lens – researchers have proposed others (business value, stakeholder concern, cross-cutting impact, …)</a:t>
            </a:r>
          </a:p>
          <a:p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set of ASRs isn’t fixed – it evolves: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You can misclassify a requirement at first – what looked cosmetic turns out to drive structure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/>
              <a:t>“riders can split the fare with friends” looks like a payments feature – until you find it breaks the single-payer transaction model and forces multi-party authorization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New requirements arrive mid-project (regulation changes, new customer segment, scale shift)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“Other” requirements can become ASRs when context changes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/>
              <a:t>e.g., “show yesterday’s ride history” is fine – until the product needs live driver positions on the map, forcing event streams and push delivery</a:t>
            </a:r>
          </a:p>
          <a:p>
            <a:pPr marL="0" indent="0">
              <a:buNone/>
            </a:pPr>
            <a:r>
              <a:rPr lang="en-US" i="1" dirty="0"/>
              <a:t>Re-evaluate ASRs as the project evolves. They’re not set in stone.</a:t>
            </a:r>
          </a:p>
        </p:txBody>
      </p:sp>
    </p:spTree>
    <p:extLst>
      <p:ext uri="{BB962C8B-B14F-4D97-AF65-F5344CB8AC3E}">
        <p14:creationId xmlns:p14="http://schemas.microsoft.com/office/powerpoint/2010/main" val="2283607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134866-4F68-1FBD-4513-4E384799AC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BC1D44-DAAC-0F86-4553-1C497335A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D30667-95C2-0F36-D72B-B9BC8BC7B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352935"/>
          </a:xfrm>
        </p:spPr>
        <p:txBody>
          <a:bodyPr>
            <a:normAutofit lnSpcReduction="10000"/>
          </a:bodyPr>
          <a:lstStyle/>
          <a:p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real ASR you didn’t see coming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Designed a system for the US market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No way to delete user data – never needed it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Business expanded to the EU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Hello, GDPR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Now: delete the data from </a:t>
            </a:r>
            <a:r>
              <a:rPr lang="en-US" sz="1800" i="1" dirty="0"/>
              <a:t>everywhere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/>
              <a:t>databases (dozens+)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/>
              <a:t>data lakes &amp; data marts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/>
              <a:t>logs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/>
              <a:t>backups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/>
              <a:t>etc.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Result: massive system redesign</a:t>
            </a:r>
          </a:p>
          <a:p>
            <a:pPr marL="0" indent="0">
              <a:buNone/>
            </a:pPr>
            <a:r>
              <a:rPr lang="en-US" i="1" dirty="0"/>
              <a:t>The “Other” requirement that became architecturally significant the moment context changed.</a:t>
            </a:r>
          </a:p>
        </p:txBody>
      </p:sp>
    </p:spTree>
    <p:extLst>
      <p:ext uri="{BB962C8B-B14F-4D97-AF65-F5344CB8AC3E}">
        <p14:creationId xmlns:p14="http://schemas.microsoft.com/office/powerpoint/2010/main" val="1097001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BBC90-FF7F-44C9-A6A5-241EE6D7D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96228"/>
            <a:ext cx="10058400" cy="1450757"/>
          </a:xfrm>
        </p:spPr>
        <p:txBody>
          <a:bodyPr/>
          <a:lstStyle/>
          <a:p>
            <a:r>
              <a:rPr lang="en-US" dirty="0"/>
              <a:t>The Well-Rounded Engineer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4AC2E9-3186-4B53-A7B6-BBB6072148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But do you understand what you, your code, and your system is doing?</a:t>
            </a:r>
          </a:p>
          <a:p>
            <a:pPr marL="0" indent="0">
              <a:buNone/>
            </a:pPr>
            <a:r>
              <a:rPr lang="en-US" dirty="0"/>
              <a:t>A strong foundation makes a better architect.</a:t>
            </a:r>
          </a:p>
          <a:p>
            <a:pPr marL="0" indent="0">
              <a:buNone/>
            </a:pPr>
            <a:r>
              <a:rPr lang="en-US" dirty="0"/>
              <a:t>Do you understand WHY &amp; HOW your code works?</a:t>
            </a:r>
          </a:p>
          <a:p>
            <a:pPr lvl="1"/>
            <a:r>
              <a:rPr lang="en-US" dirty="0"/>
              <a:t>Knowing the syntax is not enough</a:t>
            </a:r>
          </a:p>
          <a:p>
            <a:pPr lvl="1"/>
            <a:r>
              <a:rPr lang="en-US" dirty="0"/>
              <a:t>How is a recursion executed really?</a:t>
            </a:r>
          </a:p>
          <a:p>
            <a:pPr lvl="2"/>
            <a:r>
              <a:rPr lang="en-US" sz="1800" dirty="0"/>
              <a:t>Tail call optimization – why &amp; when?</a:t>
            </a:r>
          </a:p>
          <a:p>
            <a:pPr lvl="1"/>
            <a:r>
              <a:rPr lang="en-US" dirty="0"/>
              <a:t>Java string pool</a:t>
            </a:r>
          </a:p>
          <a:p>
            <a:pPr lvl="2"/>
            <a:r>
              <a:rPr lang="en-US" sz="1800" dirty="0"/>
              <a:t>When is a new string is created &amp; when is a string reused?</a:t>
            </a:r>
          </a:p>
          <a:p>
            <a:pPr marL="0" indent="0">
              <a:buNone/>
            </a:pPr>
            <a:r>
              <a:rPr lang="en-US" dirty="0"/>
              <a:t>Do you understand all the pieces that come together to make it work?</a:t>
            </a:r>
          </a:p>
          <a:p>
            <a:pPr lvl="1"/>
            <a:r>
              <a:rPr lang="en-US" dirty="0"/>
              <a:t>Physical aspect is important too</a:t>
            </a:r>
          </a:p>
          <a:p>
            <a:pPr lvl="2"/>
            <a:r>
              <a:rPr lang="en-US" sz="1800" dirty="0"/>
              <a:t>Replication, multi-region setups, CAP theorem, edge servers,..</a:t>
            </a:r>
          </a:p>
          <a:p>
            <a:pPr lvl="2"/>
            <a:r>
              <a:rPr lang="en-US" sz="1800" dirty="0"/>
              <a:t>Cloud is somebody’s computer</a:t>
            </a:r>
          </a:p>
          <a:p>
            <a:pPr lvl="1"/>
            <a:r>
              <a:rPr lang="en-US" dirty="0"/>
              <a:t>Auth screen – Auth API, token storage, network routing, encryption, </a:t>
            </a:r>
            <a:r>
              <a:rPr lang="en-US" dirty="0" err="1"/>
              <a:t>etc</a:t>
            </a:r>
            <a:endParaRPr lang="en-US" dirty="0"/>
          </a:p>
          <a:p>
            <a:pPr lvl="2"/>
            <a:endParaRPr lang="en-US" dirty="0"/>
          </a:p>
        </p:txBody>
      </p:sp>
      <p:pic>
        <p:nvPicPr>
          <p:cNvPr id="1026" name="Picture 2" descr="570 Big bang theory ideas in 2025 | big bang theory, big bang theory funny,  bigbang">
            <a:extLst>
              <a:ext uri="{FF2B5EF4-FFF2-40B4-BE49-F238E27FC236}">
                <a16:creationId xmlns:a16="http://schemas.microsoft.com/office/drawing/2014/main" id="{6167EB46-3218-C9EE-7BC6-A7E79FDEC9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7095" y="2082667"/>
            <a:ext cx="3037974" cy="3037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85533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C43A6-3E72-BA6B-924D-8B967D564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Gall’s law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536AF7-1675-FC7F-C5C6-1C5BE1C0CD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>
                <a:latin typeface="utopia-std"/>
              </a:rPr>
              <a:t>1975, John Gall – pediatrician and systems theorist: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utopia-std"/>
              </a:rPr>
              <a:t>“A complex system that works is invariably found to have evolved from a simple system that worked.”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utopia-std"/>
              </a:rPr>
              <a:t>“A complex system designed from scratch never works and cannot be patched up to make it work. You have to start over with a working simple system.”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utopia-std"/>
            </a:endParaRPr>
          </a:p>
          <a:p>
            <a:pPr marL="0" indent="0">
              <a:buNone/>
            </a:pPr>
            <a:r>
              <a:rPr lang="en-US" b="1" dirty="0">
                <a:latin typeface="utopia-std"/>
              </a:rPr>
              <a:t>Thought experiment: </a:t>
            </a:r>
            <a:r>
              <a:rPr lang="en-US" dirty="0">
                <a:latin typeface="utopia-std"/>
              </a:rPr>
              <a:t>try to build Google from scratch.</a:t>
            </a:r>
          </a:p>
          <a:p>
            <a:pPr marL="0" indent="0">
              <a:buNone/>
            </a:pPr>
            <a:r>
              <a:rPr lang="en-US" dirty="0">
                <a:latin typeface="utopia-std"/>
              </a:rPr>
              <a:t>No “big-bang theory.” Architecture – like everything else in software – is inherently iterative.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89BE5BD-01AE-26A2-E2EB-F83FFB73DBC8}"/>
              </a:ext>
            </a:extLst>
          </p:cNvPr>
          <p:cNvSpPr txBox="1"/>
          <p:nvPr/>
        </p:nvSpPr>
        <p:spPr>
          <a:xfrm>
            <a:off x="797133" y="5621480"/>
            <a:ext cx="103362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hlinkClick r:id="rId2"/>
              </a:rPr>
              <a:t>John Gall (author) - Wikipedia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14597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8415E1-B0DE-4CED-ADB7-208BFD92B5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Understanding basics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E4BBD1-F46B-4816-A5B8-B48B839392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will build from the ground up – just like a house</a:t>
            </a:r>
          </a:p>
          <a:p>
            <a:r>
              <a:rPr lang="en-US" dirty="0"/>
              <a:t>In software, what makes an application? What are the main pieces?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Computer – executes your code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Connectors (networks) – communications between your systems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Components – existing tools and services you compose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And then your own software on top</a:t>
            </a:r>
          </a:p>
          <a:p>
            <a:r>
              <a:rPr lang="en-US" dirty="0"/>
              <a:t>Before you can design software architecture, you must be literate in the basics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Before you can frame a house, you need to know what 2×4s and joists are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We will give you a (brief) foundation in computer literacy before architecture</a:t>
            </a:r>
          </a:p>
          <a:p>
            <a:r>
              <a:rPr lang="en-US" dirty="0"/>
              <a:t>To be an architect, you must be able to analyze and measure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Quality attributes only count if you can measure them – we’ll spend time on how</a:t>
            </a:r>
          </a:p>
        </p:txBody>
      </p:sp>
    </p:spTree>
    <p:extLst>
      <p:ext uri="{BB962C8B-B14F-4D97-AF65-F5344CB8AC3E}">
        <p14:creationId xmlns:p14="http://schemas.microsoft.com/office/powerpoint/2010/main" val="26242827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5B5CE4-7814-948E-1945-DF7D7E839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Assignment </a:t>
            </a:r>
            <a:r>
              <a:rPr lang="en-US"/>
              <a:t>(SAiP Ch1, Q2)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1B323F-FF5E-A546-DD6F-0F8828C10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How does an architecture serve as a basis for…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Analysis – what does it let you reason about that the code alone doesn’t?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Decision-making – what choices become easier (or possible) once it exists?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Communication – who needs to read architecture, and why?</a:t>
            </a:r>
          </a:p>
        </p:txBody>
      </p:sp>
    </p:spTree>
    <p:extLst>
      <p:ext uri="{BB962C8B-B14F-4D97-AF65-F5344CB8AC3E}">
        <p14:creationId xmlns:p14="http://schemas.microsoft.com/office/powerpoint/2010/main" val="21308459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A8480-F007-F3E1-DDCE-22D1E27E23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478D0F-857B-F7C5-61B1-90C7C0828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Ripple Effects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EBBF44-BAAF-8B23-F29B-C63E22483F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Do you understand how changes in one area affect other areas?</a:t>
            </a:r>
          </a:p>
          <a:p>
            <a:pPr lvl="1"/>
            <a:r>
              <a:rPr lang="en-US" dirty="0"/>
              <a:t>Everything is interconnected</a:t>
            </a:r>
          </a:p>
          <a:p>
            <a:pPr lvl="1"/>
            <a:r>
              <a:rPr lang="en-US" dirty="0"/>
              <a:t>Change one thing -&gt; ripple effect</a:t>
            </a:r>
          </a:p>
          <a:p>
            <a:pPr lvl="2"/>
            <a:r>
              <a:rPr lang="en-US" sz="1800" dirty="0"/>
              <a:t>From UI to compiler optimizations</a:t>
            </a:r>
          </a:p>
          <a:p>
            <a:pPr lvl="1"/>
            <a:r>
              <a:rPr lang="en-US" dirty="0"/>
              <a:t>What if we need to increase UI responsiveness?</a:t>
            </a:r>
          </a:p>
          <a:p>
            <a:pPr lvl="2"/>
            <a:r>
              <a:rPr lang="en-US" sz="1800" dirty="0"/>
              <a:t>Create DB read-only replicas </a:t>
            </a:r>
            <a:r>
              <a:rPr lang="en-US" sz="1800" dirty="0">
                <a:sym typeface="Wingdings" panose="05000000000000000000" pitchFamily="2" charset="2"/>
              </a:rPr>
              <a:t> </a:t>
            </a:r>
            <a:r>
              <a:rPr lang="en-US" sz="1800" dirty="0"/>
              <a:t>new hardware and software</a:t>
            </a:r>
          </a:p>
          <a:p>
            <a:pPr lvl="3"/>
            <a:r>
              <a:rPr lang="en-US" sz="1800" dirty="0"/>
              <a:t>Primary-Replica vs Multi-Leader</a:t>
            </a:r>
          </a:p>
          <a:p>
            <a:pPr lvl="3"/>
            <a:r>
              <a:rPr lang="en-US" sz="1800" dirty="0"/>
              <a:t>Bin log vs transaction log</a:t>
            </a:r>
          </a:p>
          <a:p>
            <a:pPr lvl="2"/>
            <a:r>
              <a:rPr lang="en-US" sz="1800" dirty="0"/>
              <a:t>Reconfigure DB</a:t>
            </a:r>
          </a:p>
          <a:p>
            <a:pPr lvl="2"/>
            <a:r>
              <a:rPr lang="en-US" sz="1800" dirty="0"/>
              <a:t>Change network configuration</a:t>
            </a:r>
          </a:p>
          <a:p>
            <a:pPr lvl="2"/>
            <a:r>
              <a:rPr lang="en-US" sz="1800" dirty="0"/>
              <a:t>Rewrite DAO layer</a:t>
            </a:r>
          </a:p>
          <a:p>
            <a:pPr lvl="2"/>
            <a:r>
              <a:rPr lang="en-US" sz="1800" dirty="0"/>
              <a:t>Modify business logic</a:t>
            </a:r>
          </a:p>
        </p:txBody>
      </p:sp>
    </p:spTree>
    <p:extLst>
      <p:ext uri="{BB962C8B-B14F-4D97-AF65-F5344CB8AC3E}">
        <p14:creationId xmlns:p14="http://schemas.microsoft.com/office/powerpoint/2010/main" val="940575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03032F-8E7E-9120-2236-22BA3362EF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71460B-2647-6DA8-881F-FB791F225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Architecture Has Consequences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5FE787-21C0-0388-62C3-386E59E4C8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Do you understand how the architecture and the software affect the people who use it?</a:t>
            </a:r>
          </a:p>
          <a:p>
            <a:pPr lvl="1"/>
            <a:r>
              <a:rPr lang="en-US" dirty="0"/>
              <a:t>No defined cache strategy</a:t>
            </a:r>
          </a:p>
          <a:p>
            <a:pPr lvl="2"/>
            <a:r>
              <a:rPr lang="en-US" sz="1800" dirty="0"/>
              <a:t>Ad-hoc implementations</a:t>
            </a:r>
          </a:p>
          <a:p>
            <a:pPr lvl="2"/>
            <a:r>
              <a:rPr lang="en-US" sz="1800" dirty="0"/>
              <a:t>Slow page loading speed</a:t>
            </a:r>
          </a:p>
          <a:p>
            <a:pPr lvl="2"/>
            <a:r>
              <a:rPr lang="en-US" sz="1800" dirty="0"/>
              <a:t>Customers abandon shopping carts</a:t>
            </a:r>
          </a:p>
          <a:p>
            <a:pPr lvl="1"/>
            <a:r>
              <a:rPr lang="en-US" dirty="0"/>
              <a:t>Scalable architecture</a:t>
            </a:r>
          </a:p>
          <a:p>
            <a:pPr lvl="2"/>
            <a:r>
              <a:rPr lang="en-US" sz="1800" dirty="0"/>
              <a:t>Additional hardware</a:t>
            </a:r>
          </a:p>
          <a:p>
            <a:pPr lvl="2"/>
            <a:r>
              <a:rPr lang="en-US" sz="1800" dirty="0"/>
              <a:t>Seamless failover</a:t>
            </a:r>
          </a:p>
          <a:p>
            <a:pPr lvl="2"/>
            <a:r>
              <a:rPr lang="en-US" sz="1800" dirty="0"/>
              <a:t>Users do not notice server crash</a:t>
            </a:r>
          </a:p>
          <a:p>
            <a:r>
              <a:rPr lang="en-US" dirty="0"/>
              <a:t>It’s all architecture</a:t>
            </a:r>
          </a:p>
          <a:p>
            <a:r>
              <a:rPr lang="en-US" dirty="0"/>
              <a:t>Until you understand the architecture, you can’t really build powerful applications with your code.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1795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1EB207-374B-C6CA-4782-CECE07394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And what is an architect, anyway?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829D3C-5EAB-C028-021F-F931309026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410687"/>
          </a:xfrm>
        </p:spPr>
        <p:txBody>
          <a:bodyPr>
            <a:normAutofit/>
          </a:bodyPr>
          <a:lstStyle/>
          <a:p>
            <a:r>
              <a:rPr lang="en-US" dirty="0"/>
              <a:t>Architect:</a:t>
            </a:r>
          </a:p>
          <a:p>
            <a:r>
              <a:rPr lang="en-US" b="1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[A] person who plans, designs and oversees the construction of [applications/ systems]</a:t>
            </a:r>
          </a:p>
          <a:p>
            <a:r>
              <a:rPr lang="en-US" dirty="0"/>
              <a:t>Not just a coder</a:t>
            </a:r>
          </a:p>
          <a:p>
            <a:pPr lvl="1"/>
            <a:r>
              <a:rPr lang="en-US" dirty="0"/>
              <a:t>decision-maker</a:t>
            </a:r>
          </a:p>
          <a:p>
            <a:pPr lvl="1"/>
            <a:r>
              <a:rPr lang="en-US" dirty="0"/>
              <a:t>a bridge between stakeholders and engineers</a:t>
            </a:r>
          </a:p>
          <a:p>
            <a:pPr lvl="2"/>
            <a:r>
              <a:rPr lang="en-US" sz="1800" dirty="0"/>
              <a:t>understand needs</a:t>
            </a:r>
          </a:p>
          <a:p>
            <a:pPr lvl="2"/>
            <a:r>
              <a:rPr lang="en-US" sz="1800" dirty="0"/>
              <a:t>design a solution</a:t>
            </a:r>
          </a:p>
          <a:p>
            <a:r>
              <a:rPr lang="en-US" dirty="0"/>
              <a:t>Example: decides how data flows among </a:t>
            </a:r>
          </a:p>
          <a:p>
            <a:pPr lvl="1"/>
            <a:r>
              <a:rPr lang="en-US" dirty="0"/>
              <a:t>a mobile app</a:t>
            </a:r>
          </a:p>
          <a:p>
            <a:pPr lvl="1"/>
            <a:r>
              <a:rPr lang="en-US" dirty="0"/>
              <a:t>web portals</a:t>
            </a:r>
          </a:p>
          <a:p>
            <a:pPr lvl="1"/>
            <a:r>
              <a:rPr lang="en-US" dirty="0"/>
              <a:t>database</a:t>
            </a:r>
          </a:p>
          <a:p>
            <a:pPr lvl="1"/>
            <a:r>
              <a:rPr lang="en-US" dirty="0"/>
              <a:t>security, reliability, regulations (e.g., healthcare), maintainability, scalability, available resources</a:t>
            </a:r>
          </a:p>
        </p:txBody>
      </p:sp>
    </p:spTree>
    <p:extLst>
      <p:ext uri="{BB962C8B-B14F-4D97-AF65-F5344CB8AC3E}">
        <p14:creationId xmlns:p14="http://schemas.microsoft.com/office/powerpoint/2010/main" val="3729395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71539-079A-56B8-B67F-A80FCCBF2C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CC33D-334C-377B-AC0C-8568E7770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And what is an architect, anyway?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D5987E-FFEF-77E6-2B85-4E2861FC26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410687"/>
          </a:xfrm>
        </p:spPr>
        <p:txBody>
          <a:bodyPr>
            <a:normAutofit/>
          </a:bodyPr>
          <a:lstStyle/>
          <a:p>
            <a:r>
              <a:rPr lang="en-US" dirty="0"/>
              <a:t>What skills does the [software] architect need?</a:t>
            </a:r>
          </a:p>
          <a:p>
            <a:pPr marL="341313" indent="-230188"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Calibri" panose="020F0502020204030204" pitchFamily="34" charset="0"/>
              </a:rPr>
              <a:t>Computers &amp; OS, Networks, Software</a:t>
            </a:r>
          </a:p>
          <a:p>
            <a:pPr marL="633921" lvl="1" indent="-230188"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</a:rPr>
              <a:t>Memory allocation, thread management, </a:t>
            </a:r>
            <a:r>
              <a:rPr lang="en-US" sz="1600" dirty="0" err="1">
                <a:latin typeface="Calibri" panose="020F0502020204030204" pitchFamily="34" charset="0"/>
              </a:rPr>
              <a:t>etc</a:t>
            </a:r>
            <a:endParaRPr lang="en-US" sz="1600" dirty="0">
              <a:latin typeface="Calibri" panose="020F0502020204030204" pitchFamily="34" charset="0"/>
            </a:endParaRPr>
          </a:p>
          <a:p>
            <a:pPr marL="633921" lvl="1" indent="-230188">
              <a:buFont typeface="Arial" panose="020B0604020202020204" pitchFamily="34" charset="0"/>
              <a:buChar char="•"/>
            </a:pPr>
            <a:r>
              <a:rPr lang="en-US" sz="1600" dirty="0">
                <a:effectLst/>
                <a:latin typeface="Calibri" panose="020F0502020204030204" pitchFamily="34" charset="0"/>
              </a:rPr>
              <a:t>Network configuration / protocols / security, </a:t>
            </a:r>
            <a:r>
              <a:rPr lang="en-US" sz="1600" dirty="0" err="1">
                <a:effectLst/>
                <a:latin typeface="Calibri" panose="020F0502020204030204" pitchFamily="34" charset="0"/>
              </a:rPr>
              <a:t>etc</a:t>
            </a:r>
            <a:endParaRPr lang="en-US" sz="1600" dirty="0">
              <a:effectLst/>
              <a:latin typeface="Calibri" panose="020F0502020204030204" pitchFamily="34" charset="0"/>
            </a:endParaRPr>
          </a:p>
          <a:p>
            <a:pPr marL="633921" lvl="1" indent="-230188"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</a:rPr>
              <a:t>Languages, frameworks, libraries, applicability</a:t>
            </a:r>
            <a:endParaRPr lang="en-US" sz="1600" dirty="0">
              <a:effectLst/>
              <a:latin typeface="Calibri" panose="020F0502020204030204" pitchFamily="34" charset="0"/>
            </a:endParaRPr>
          </a:p>
          <a:p>
            <a:pPr marL="341313" indent="-230188"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Calibri" panose="020F0502020204030204" pitchFamily="34" charset="0"/>
              </a:rPr>
              <a:t>People, Processes, Business, Law …</a:t>
            </a:r>
          </a:p>
          <a:p>
            <a:pPr marL="633921" lvl="1" indent="-230188"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</a:rPr>
              <a:t>Business understanding</a:t>
            </a:r>
          </a:p>
          <a:p>
            <a:pPr marL="633921" lvl="1" indent="-230188"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</a:rPr>
              <a:t>Requirements negotiations</a:t>
            </a:r>
            <a:endParaRPr lang="en-US" sz="1600" dirty="0">
              <a:effectLst/>
              <a:latin typeface="Calibri" panose="020F0502020204030204" pitchFamily="34" charset="0"/>
            </a:endParaRPr>
          </a:p>
          <a:p>
            <a:pPr marL="341313" indent="-230188"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Calibri" panose="020F0502020204030204" pitchFamily="34" charset="0"/>
              </a:rPr>
              <a:t>Communications, Requirements, Analysis, …</a:t>
            </a:r>
          </a:p>
          <a:p>
            <a:pPr marL="633921" lvl="1" indent="-230188">
              <a:buFont typeface="Arial" panose="020B0604020202020204" pitchFamily="34" charset="0"/>
              <a:buChar char="•"/>
            </a:pPr>
            <a:r>
              <a:rPr lang="en-US" sz="1600" dirty="0">
                <a:effectLst/>
                <a:latin typeface="Calibri" panose="020F0502020204030204" pitchFamily="34" charset="0"/>
              </a:rPr>
              <a:t>Clear documentation &amp; technical design</a:t>
            </a:r>
          </a:p>
          <a:p>
            <a:pPr marL="111125" indent="0">
              <a:buNone/>
            </a:pPr>
            <a:r>
              <a:rPr lang="en-US" sz="1800" dirty="0">
                <a:latin typeface="Calibri" panose="020F0502020204030204" pitchFamily="34" charset="0"/>
              </a:rPr>
              <a:t>Yeah, that’s a lot!   Architecture requires you to know a lot about a lot.  It is a high skill role.</a:t>
            </a:r>
          </a:p>
          <a:p>
            <a:pPr marL="111125" indent="0">
              <a:buNone/>
            </a:pPr>
            <a:r>
              <a:rPr lang="en-US" sz="1800" dirty="0">
                <a:latin typeface="Calibri" panose="020F0502020204030204" pitchFamily="34" charset="0"/>
              </a:rPr>
              <a:t>And we will cover many of these topics [not all in depth … you have a lifetime for that!]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178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75116-3748-C880-B46E-7B49FDE0C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of the topics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C92B3-195E-49FD-DA14-F2DE64BD31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4314692" cy="429634"/>
          </a:xfrm>
        </p:spPr>
        <p:txBody>
          <a:bodyPr>
            <a:normAutofit/>
          </a:bodyPr>
          <a:lstStyle/>
          <a:p>
            <a:r>
              <a:rPr lang="en-US" dirty="0"/>
              <a:t>Architecture is multi-disciplinary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0E5B7A-D386-AECF-7333-6BD22D614491}"/>
              </a:ext>
            </a:extLst>
          </p:cNvPr>
          <p:cNvSpPr txBox="1"/>
          <p:nvPr/>
        </p:nvSpPr>
        <p:spPr>
          <a:xfrm>
            <a:off x="6126480" y="2383740"/>
            <a:ext cx="541108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US" b="1" dirty="0"/>
              <a:t>Architectural Decisions</a:t>
            </a:r>
            <a:r>
              <a:rPr lang="en-US" dirty="0"/>
              <a:t> – things architects actually decide.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Networking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TCP vs UDP – reliability vs. latency.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Data and AI/ML Basics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Relational vs NoSQL - When &amp; why? Hype vs. fit.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APIs and Services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REST vs </a:t>
            </a:r>
            <a:r>
              <a:rPr lang="en-US" dirty="0" err="1"/>
              <a:t>GraphQL</a:t>
            </a:r>
            <a:r>
              <a:rPr lang="en-US" dirty="0"/>
              <a:t> vs </a:t>
            </a:r>
            <a:r>
              <a:rPr lang="en-US" dirty="0" err="1"/>
              <a:t>gRPC</a:t>
            </a:r>
            <a:r>
              <a:rPr lang="en-US" dirty="0"/>
              <a:t> – why &amp; when?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2AA5BF-65B6-ACC2-5869-88545D632EC7}"/>
              </a:ext>
            </a:extLst>
          </p:cNvPr>
          <p:cNvSpPr txBox="1"/>
          <p:nvPr/>
        </p:nvSpPr>
        <p:spPr>
          <a:xfrm>
            <a:off x="623334" y="2383740"/>
            <a:ext cx="5472666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US" b="1" dirty="0"/>
              <a:t>Platform Literacy</a:t>
            </a:r>
            <a:r>
              <a:rPr lang="en-US" dirty="0"/>
              <a:t> – things architects need to understand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Computer Basics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Some people think of access speed: memory -&gt; local storage -&gt; network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But in many cases, it’s: memory -&gt; network -&gt; local storage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OS Basics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OS process management affects web server request handling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How to choose a thread pool size?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Networking Basics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How does SSL work?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DF2101-0D08-F499-9A58-0733AB255085}"/>
              </a:ext>
            </a:extLst>
          </p:cNvPr>
          <p:cNvSpPr txBox="1"/>
          <p:nvPr/>
        </p:nvSpPr>
        <p:spPr>
          <a:xfrm>
            <a:off x="6687879" y="5943600"/>
            <a:ext cx="47314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Some topics will be basic introduction</a:t>
            </a:r>
          </a:p>
        </p:txBody>
      </p:sp>
    </p:spTree>
    <p:extLst>
      <p:ext uri="{BB962C8B-B14F-4D97-AF65-F5344CB8AC3E}">
        <p14:creationId xmlns:p14="http://schemas.microsoft.com/office/powerpoint/2010/main" val="1826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DF81B-9510-D0BE-B839-1CFEF9D07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This Class Matters </a:t>
            </a:r>
            <a:r>
              <a:rPr lang="en-US"/>
              <a:t>More Than Ever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0ED402-FF4B-8C31-8AC2-C4FEC3816A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4040"/>
            <a:ext cx="10058400" cy="19685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</a:pPr>
            <a:r>
              <a:rPr lang="en-US" sz="2200" b="1" dirty="0"/>
              <a:t>AI can write code. It can’t make the calls that matter.</a:t>
            </a:r>
          </a:p>
          <a:p>
            <a:pPr lvl="1">
              <a:lnSpc>
                <a:spcPct val="100000"/>
              </a:lnSpc>
            </a:pPr>
            <a:r>
              <a:rPr lang="en-US" sz="1900" dirty="0"/>
              <a:t>Coding assistants now handle the boilerplate — syntax, scaffolding, routine implementation</a:t>
            </a:r>
          </a:p>
          <a:p>
            <a:pPr lvl="2">
              <a:lnSpc>
                <a:spcPct val="100000"/>
              </a:lnSpc>
            </a:pPr>
            <a:r>
              <a:rPr lang="en-US" sz="1700" dirty="0"/>
              <a:t>That’s the work junior engineers used to take on</a:t>
            </a:r>
          </a:p>
          <a:p>
            <a:pPr lvl="1">
              <a:lnSpc>
                <a:spcPct val="100000"/>
              </a:lnSpc>
            </a:pPr>
            <a:r>
              <a:rPr lang="en-US" sz="1900" dirty="0"/>
              <a:t>Where humans bring value: tradeoffs, failure modes, scalability, security</a:t>
            </a:r>
          </a:p>
          <a:p>
            <a:pPr lvl="2">
              <a:lnSpc>
                <a:spcPct val="100000"/>
              </a:lnSpc>
            </a:pPr>
            <a:r>
              <a:rPr lang="en-US" sz="1700" dirty="0"/>
              <a:t>e.g. choosing a caching strategy, deciding where a service boundary belongs</a:t>
            </a:r>
          </a:p>
          <a:p>
            <a:pPr lvl="1">
              <a:lnSpc>
                <a:spcPct val="100000"/>
              </a:lnSpc>
            </a:pPr>
            <a:r>
              <a:rPr lang="en-US" sz="1900" dirty="0"/>
              <a:t>Employers expect that judgment and those skills earlier in a career — not after five years in the field</a:t>
            </a:r>
          </a:p>
        </p:txBody>
      </p:sp>
      <p:sp>
        <p:nvSpPr>
          <p:cNvPr id="5" name="Quote Strip 1">
            <a:extLst>
              <a:ext uri="{FF2B5EF4-FFF2-40B4-BE49-F238E27FC236}">
                <a16:creationId xmlns:a16="http://schemas.microsoft.com/office/drawing/2014/main" id="{9A67AF92-E168-45DD-A4A0-4E87E88B5F40}"/>
              </a:ext>
            </a:extLst>
          </p:cNvPr>
          <p:cNvSpPr/>
          <p:nvPr/>
        </p:nvSpPr>
        <p:spPr>
          <a:xfrm>
            <a:off x="1092200" y="4000498"/>
            <a:ext cx="4927600" cy="932543"/>
          </a:xfrm>
          <a:prstGeom prst="roundRect">
            <a:avLst/>
          </a:prstGeom>
          <a:solidFill>
            <a:srgbClr val="FFFFFF"/>
          </a:solidFill>
          <a:ln w="12700" cap="flat" cmpd="sng" algn="ctr">
            <a:solidFill>
              <a:srgbClr val="C2BC8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square" lIns="45720" tIns="27432" rIns="45720" bIns="27432" rtlCol="0" anchor="ctr"/>
          <a:lstStyle/>
          <a:p>
            <a:pPr algn="l">
              <a:buNone/>
            </a:pPr>
            <a:r>
              <a:rPr lang="en-US" sz="1400" b="1" i="1" dirty="0">
                <a:solidFill>
                  <a:srgbClr val="E48312"/>
                </a:solidFill>
              </a:rPr>
              <a:t>“</a:t>
            </a:r>
            <a:r>
              <a:rPr lang="en-US" sz="1400" i="1" dirty="0">
                <a:solidFill>
                  <a:srgbClr val="3F3A33"/>
                </a:solidFill>
              </a:rPr>
              <a:t>AI can handle portions of the job. It doesn’t grow into a senior engineer.</a:t>
            </a:r>
            <a:r>
              <a:rPr lang="en-US" sz="1400" b="1" i="1" dirty="0">
                <a:solidFill>
                  <a:srgbClr val="E48312"/>
                </a:solidFill>
              </a:rPr>
              <a:t>"</a:t>
            </a:r>
          </a:p>
          <a:p>
            <a:pPr algn="l">
              <a:buNone/>
            </a:pPr>
            <a:r>
              <a:rPr lang="en-US" sz="1400" b="1" dirty="0">
                <a:solidFill>
                  <a:srgbClr val="BD582C"/>
                </a:solidFill>
              </a:rPr>
              <a:t>— Kinjal Vaishnav, Site Reliability Engineer, Oracle</a:t>
            </a:r>
          </a:p>
        </p:txBody>
      </p:sp>
      <p:sp>
        <p:nvSpPr>
          <p:cNvPr id="6" name="Quote Strip 2">
            <a:extLst>
              <a:ext uri="{FF2B5EF4-FFF2-40B4-BE49-F238E27FC236}">
                <a16:creationId xmlns:a16="http://schemas.microsoft.com/office/drawing/2014/main" id="{B337C65B-26A5-4FF6-9693-5138EF60D498}"/>
              </a:ext>
            </a:extLst>
          </p:cNvPr>
          <p:cNvSpPr/>
          <p:nvPr/>
        </p:nvSpPr>
        <p:spPr>
          <a:xfrm>
            <a:off x="6223000" y="4000498"/>
            <a:ext cx="4927600" cy="932544"/>
          </a:xfrm>
          <a:prstGeom prst="roundRect">
            <a:avLst/>
          </a:prstGeom>
          <a:solidFill>
            <a:srgbClr val="FFFFFF"/>
          </a:solidFill>
          <a:ln w="12700" cap="flat" cmpd="sng" algn="ctr">
            <a:solidFill>
              <a:srgbClr val="C2BC8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square" lIns="45720" tIns="27432" rIns="45720" bIns="27432" rtlCol="0" anchor="ctr"/>
          <a:lstStyle/>
          <a:p>
            <a:r>
              <a:rPr lang="en-US" sz="1400" b="1" i="1" dirty="0">
                <a:solidFill>
                  <a:srgbClr val="E48312"/>
                </a:solidFill>
              </a:rPr>
              <a:t>“</a:t>
            </a:r>
            <a:r>
              <a:rPr lang="en-US" sz="1400" i="1" dirty="0">
                <a:solidFill>
                  <a:srgbClr val="3F3A33"/>
                </a:solidFill>
              </a:rPr>
              <a:t>When anyone can build anything, knowing what’s worth building becomes the </a:t>
            </a:r>
            <a:r>
              <a:rPr lang="en-US" sz="1400" i="1">
                <a:solidFill>
                  <a:srgbClr val="3F3A33"/>
                </a:solidFill>
              </a:rPr>
              <a:t>skill.</a:t>
            </a:r>
            <a:r>
              <a:rPr lang="en-US" sz="1400" b="1" i="1">
                <a:solidFill>
                  <a:srgbClr val="E48312"/>
                </a:solidFill>
              </a:rPr>
              <a:t>"</a:t>
            </a:r>
            <a:endParaRPr lang="en-US" sz="1400" i="1" dirty="0">
              <a:solidFill>
                <a:srgbClr val="3F3A33"/>
              </a:solidFill>
            </a:endParaRPr>
          </a:p>
          <a:p>
            <a:pPr algn="l">
              <a:buNone/>
            </a:pPr>
            <a:r>
              <a:rPr lang="en-US" sz="1400" b="1" dirty="0">
                <a:solidFill>
                  <a:srgbClr val="BD582C"/>
                </a:solidFill>
              </a:rPr>
              <a:t>— Kent Beck, creator of Extreme Programming</a:t>
            </a:r>
          </a:p>
        </p:txBody>
      </p:sp>
      <p:sp>
        <p:nvSpPr>
          <p:cNvPr id="7" name="Quote Strip 3">
            <a:extLst>
              <a:ext uri="{FF2B5EF4-FFF2-40B4-BE49-F238E27FC236}">
                <a16:creationId xmlns:a16="http://schemas.microsoft.com/office/drawing/2014/main" id="{71493FB3-F070-4214-A191-4207F0093528}"/>
              </a:ext>
            </a:extLst>
          </p:cNvPr>
          <p:cNvSpPr/>
          <p:nvPr/>
        </p:nvSpPr>
        <p:spPr>
          <a:xfrm>
            <a:off x="1092200" y="5060042"/>
            <a:ext cx="4927600" cy="1015636"/>
          </a:xfrm>
          <a:prstGeom prst="roundRect">
            <a:avLst/>
          </a:prstGeom>
          <a:solidFill>
            <a:srgbClr val="FFFFFF"/>
          </a:solidFill>
          <a:ln w="12700" cap="flat" cmpd="sng" algn="ctr">
            <a:solidFill>
              <a:srgbClr val="C2BC8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square" lIns="45720" tIns="27432" rIns="45720" bIns="27432" rtlCol="0" anchor="ctr"/>
          <a:lstStyle/>
          <a:p>
            <a:r>
              <a:rPr lang="en-US" sz="1400" b="1" i="1" dirty="0">
                <a:solidFill>
                  <a:srgbClr val="E48312"/>
                </a:solidFill>
              </a:rPr>
              <a:t>“</a:t>
            </a:r>
            <a:r>
              <a:rPr lang="en-US" sz="1400" i="1" dirty="0">
                <a:solidFill>
                  <a:srgbClr val="3F3A33"/>
                </a:solidFill>
              </a:rPr>
              <a:t>Calling AI a junior-developer replacement is one of the dumbest things I’ve ever heard.</a:t>
            </a:r>
            <a:r>
              <a:rPr lang="en-US" sz="1400" b="1" i="1" dirty="0">
                <a:solidFill>
                  <a:srgbClr val="E48312"/>
                </a:solidFill>
              </a:rPr>
              <a:t>"</a:t>
            </a:r>
            <a:endParaRPr lang="en-US" sz="1400" i="1" dirty="0">
              <a:solidFill>
                <a:srgbClr val="3F3A33"/>
              </a:solidFill>
            </a:endParaRPr>
          </a:p>
          <a:p>
            <a:pPr algn="l">
              <a:buNone/>
            </a:pPr>
            <a:r>
              <a:rPr lang="en-US" sz="1400" b="1" dirty="0">
                <a:solidFill>
                  <a:srgbClr val="BD582C"/>
                </a:solidFill>
              </a:rPr>
              <a:t>— Matt Garman, CEO, AWS</a:t>
            </a:r>
          </a:p>
        </p:txBody>
      </p:sp>
      <p:sp>
        <p:nvSpPr>
          <p:cNvPr id="4" name="Quote Strip 4">
            <a:extLst>
              <a:ext uri="{FF2B5EF4-FFF2-40B4-BE49-F238E27FC236}">
                <a16:creationId xmlns:a16="http://schemas.microsoft.com/office/drawing/2014/main" id="{ECBD2AF3-33B3-48B1-99F0-A5C9C3BD3899}"/>
              </a:ext>
            </a:extLst>
          </p:cNvPr>
          <p:cNvSpPr/>
          <p:nvPr/>
        </p:nvSpPr>
        <p:spPr>
          <a:xfrm>
            <a:off x="6223000" y="5060042"/>
            <a:ext cx="4927600" cy="1019629"/>
          </a:xfrm>
          <a:prstGeom prst="roundRect">
            <a:avLst/>
          </a:prstGeom>
          <a:solidFill>
            <a:srgbClr val="FFFFFF"/>
          </a:solidFill>
          <a:ln w="12700" cap="flat" cmpd="sng" algn="ctr">
            <a:solidFill>
              <a:srgbClr val="C2BC8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square" rtlCol="0" anchor="t">
            <a:noAutofit/>
          </a:bodyPr>
          <a:lstStyle/>
          <a:p>
            <a:r>
              <a:rPr lang="en-US" sz="1400" b="1" i="1" dirty="0">
                <a:solidFill>
                  <a:srgbClr val="E48312"/>
                </a:solidFill>
              </a:rPr>
              <a:t>“</a:t>
            </a:r>
            <a:r>
              <a:rPr lang="en-US" sz="1400" i="1" dirty="0">
                <a:solidFill>
                  <a:srgbClr val="3F3A33"/>
                </a:solidFill>
              </a:rPr>
              <a:t>If all of those [entry-level tasks] are going to get taken over, you need to slot in at a higher level almost from day one.</a:t>
            </a:r>
            <a:r>
              <a:rPr lang="en-US" sz="1400" b="1" i="1" dirty="0">
                <a:solidFill>
                  <a:srgbClr val="E48312"/>
                </a:solidFill>
              </a:rPr>
              <a:t>"</a:t>
            </a:r>
            <a:endParaRPr lang="en-US" sz="1400" i="1" dirty="0">
              <a:solidFill>
                <a:srgbClr val="3F3A33"/>
              </a:solidFill>
            </a:endParaRPr>
          </a:p>
          <a:p>
            <a:pPr algn="l">
              <a:buNone/>
            </a:pPr>
            <a:r>
              <a:rPr lang="en-US" sz="1400" b="1" dirty="0">
                <a:solidFill>
                  <a:srgbClr val="BD582C"/>
                </a:solidFill>
              </a:rPr>
              <a:t>— Hugo Malan, President, STEM &amp; Telecom Practice, Kelly Services</a:t>
            </a:r>
          </a:p>
        </p:txBody>
      </p:sp>
    </p:spTree>
    <p:extLst>
      <p:ext uri="{BB962C8B-B14F-4D97-AF65-F5344CB8AC3E}">
        <p14:creationId xmlns:p14="http://schemas.microsoft.com/office/powerpoint/2010/main" val="1358389146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875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8A5BFCF8-909F-4366-8712-DA73A77A6605}">
  <we:reference id="WA200010001" version="1.0.0.1" store="Omex" storeType="OMEX"/>
  <we:alternateReferences>
    <we:reference id="WA200010001" version="1.0.0.1" store="WA200010001" storeType="OMEX"/>
  </we:alternateReferences>
  <we:properties>
    <we:property name="claude.fileId" value="&quot;106ce18e-7cf4-48db-b643-344ff8575e46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8486</TotalTime>
  <Words>3742</Words>
  <Application>Microsoft Office PowerPoint</Application>
  <PresentationFormat>Widescreen</PresentationFormat>
  <Paragraphs>432</Paragraphs>
  <Slides>32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9" baseType="lpstr">
      <vt:lpstr>Arial</vt:lpstr>
      <vt:lpstr>Calibri</vt:lpstr>
      <vt:lpstr>Calibri Light</vt:lpstr>
      <vt:lpstr>Roboto</vt:lpstr>
      <vt:lpstr>utopia-std</vt:lpstr>
      <vt:lpstr>Wingdings</vt:lpstr>
      <vt:lpstr>Retrospect</vt:lpstr>
      <vt:lpstr>Systems Architecture</vt:lpstr>
      <vt:lpstr>Our Approach</vt:lpstr>
      <vt:lpstr>The Well-Rounded Engineer</vt:lpstr>
      <vt:lpstr>Ripple Effects</vt:lpstr>
      <vt:lpstr>Architecture Has Consequences</vt:lpstr>
      <vt:lpstr>And what is an architect, anyway?</vt:lpstr>
      <vt:lpstr>And what is an architect, anyway?</vt:lpstr>
      <vt:lpstr>Some of the topics</vt:lpstr>
      <vt:lpstr>Why This Class Matters More Than Ever</vt:lpstr>
      <vt:lpstr>What is Software Architecture?</vt:lpstr>
      <vt:lpstr>What is Software Architecture?</vt:lpstr>
      <vt:lpstr>What is Software Architecture</vt:lpstr>
      <vt:lpstr>Business goals VS software goals</vt:lpstr>
      <vt:lpstr>Architecture of a house</vt:lpstr>
      <vt:lpstr>Observations</vt:lpstr>
      <vt:lpstr>Architecture is an Abstraction</vt:lpstr>
      <vt:lpstr>Xerox GlobalView (ViewPoint) - 1988</vt:lpstr>
      <vt:lpstr>The Benefit of Good Architecture</vt:lpstr>
      <vt:lpstr>What Makes a “Good” Architecture?</vt:lpstr>
      <vt:lpstr>What Makes a “Good” Architecture?</vt:lpstr>
      <vt:lpstr>What Makes a “Good” Architecture?</vt:lpstr>
      <vt:lpstr>What Makes a “Good” Architecture?</vt:lpstr>
      <vt:lpstr>What Makes a “Good” Architecture?</vt:lpstr>
      <vt:lpstr>Architecture is about Behavior</vt:lpstr>
      <vt:lpstr>Concept Car – Understanding Behavior</vt:lpstr>
      <vt:lpstr>What Type of Requirements Matter to Architecture?</vt:lpstr>
      <vt:lpstr>What type of requirements matter to Architecture?</vt:lpstr>
      <vt:lpstr>ASRs</vt:lpstr>
      <vt:lpstr>ASRs</vt:lpstr>
      <vt:lpstr>Gall’s law</vt:lpstr>
      <vt:lpstr>Understanding basics</vt:lpstr>
      <vt:lpstr>Discussion Assignment (SAiP Ch1, Q2)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Kal Rabb</dc:creator>
  <cp:lastModifiedBy>Christopher Wake</cp:lastModifiedBy>
  <cp:revision>67</cp:revision>
  <dcterms:created xsi:type="dcterms:W3CDTF">2020-05-19T12:08:22Z</dcterms:created>
  <dcterms:modified xsi:type="dcterms:W3CDTF">2026-08-27T14:15:42Z</dcterms:modified>
</cp:coreProperties>
</file>